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13" r:id="rId2"/>
  </p:sldMasterIdLst>
  <p:notesMasterIdLst>
    <p:notesMasterId r:id="rId43"/>
  </p:notesMasterIdLst>
  <p:handoutMasterIdLst>
    <p:handoutMasterId r:id="rId44"/>
  </p:handoutMasterIdLst>
  <p:sldIdLst>
    <p:sldId id="267" r:id="rId3"/>
    <p:sldId id="274" r:id="rId4"/>
    <p:sldId id="268" r:id="rId5"/>
    <p:sldId id="281" r:id="rId6"/>
    <p:sldId id="282" r:id="rId7"/>
    <p:sldId id="284" r:id="rId8"/>
    <p:sldId id="269" r:id="rId9"/>
    <p:sldId id="271" r:id="rId10"/>
    <p:sldId id="285" r:id="rId11"/>
    <p:sldId id="272" r:id="rId12"/>
    <p:sldId id="302" r:id="rId13"/>
    <p:sldId id="303" r:id="rId14"/>
    <p:sldId id="305" r:id="rId15"/>
    <p:sldId id="306" r:id="rId16"/>
    <p:sldId id="307" r:id="rId17"/>
    <p:sldId id="308" r:id="rId18"/>
    <p:sldId id="309" r:id="rId19"/>
    <p:sldId id="296" r:id="rId20"/>
    <p:sldId id="297" r:id="rId21"/>
    <p:sldId id="298" r:id="rId22"/>
    <p:sldId id="311" r:id="rId23"/>
    <p:sldId id="312" r:id="rId24"/>
    <p:sldId id="313" r:id="rId25"/>
    <p:sldId id="314" r:id="rId26"/>
    <p:sldId id="315" r:id="rId27"/>
    <p:sldId id="316" r:id="rId28"/>
    <p:sldId id="317" r:id="rId29"/>
    <p:sldId id="318" r:id="rId30"/>
    <p:sldId id="273" r:id="rId31"/>
    <p:sldId id="301" r:id="rId32"/>
    <p:sldId id="299" r:id="rId33"/>
    <p:sldId id="300" r:id="rId34"/>
    <p:sldId id="294" r:id="rId35"/>
    <p:sldId id="295" r:id="rId36"/>
    <p:sldId id="310" r:id="rId37"/>
    <p:sldId id="275" r:id="rId38"/>
    <p:sldId id="276" r:id="rId39"/>
    <p:sldId id="277" r:id="rId40"/>
    <p:sldId id="278" r:id="rId41"/>
    <p:sldId id="279" r:id="rId42"/>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74" autoAdjust="0"/>
    <p:restoredTop sz="94660"/>
  </p:normalViewPr>
  <p:slideViewPr>
    <p:cSldViewPr snapToGrid="0">
      <p:cViewPr varScale="1">
        <p:scale>
          <a:sx n="83" d="100"/>
          <a:sy n="83" d="100"/>
        </p:scale>
        <p:origin x="67" y="269"/>
      </p:cViewPr>
      <p:guideLst>
        <p:guide pos="3840"/>
        <p:guide orient="horz" pos="2160"/>
      </p:guideLst>
    </p:cSldViewPr>
  </p:slideViewPr>
  <p:notesTextViewPr>
    <p:cViewPr>
      <p:scale>
        <a:sx n="1" d="1"/>
        <a:sy n="1" d="1"/>
      </p:scale>
      <p:origin x="0" y="0"/>
    </p:cViewPr>
  </p:notesTextViewPr>
  <p:sorterViewPr>
    <p:cViewPr varScale="1">
      <p:scale>
        <a:sx n="100" d="100"/>
        <a:sy n="100" d="100"/>
      </p:scale>
      <p:origin x="0" y="-5502"/>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7231"/>
          </a:xfrm>
          <a:prstGeom prst="rect">
            <a:avLst/>
          </a:prstGeom>
        </p:spPr>
        <p:txBody>
          <a:bodyPr vert="horz" lIns="93360" tIns="46680" rIns="93360" bIns="46680" rtlCol="0"/>
          <a:lstStyle>
            <a:lvl1pPr algn="r">
              <a:defRPr sz="1200"/>
            </a:lvl1pPr>
          </a:lstStyle>
          <a:p>
            <a:fld id="{9A591099-7EBE-4D12-B880-CCA6B38B92A6}" type="datetimeFigureOut">
              <a:rPr lang="en-US" smtClean="0"/>
              <a:t>11/15/2016</a:t>
            </a:fld>
            <a:endParaRPr lang="en-US"/>
          </a:p>
        </p:txBody>
      </p:sp>
      <p:sp>
        <p:nvSpPr>
          <p:cNvPr id="4" name="Footer Placeholder 3"/>
          <p:cNvSpPr>
            <a:spLocks noGrp="1"/>
          </p:cNvSpPr>
          <p:nvPr>
            <p:ph type="ftr" sz="quarter" idx="2"/>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6"/>
            <a:ext cx="3044719" cy="467230"/>
          </a:xfrm>
          <a:prstGeom prst="rect">
            <a:avLst/>
          </a:prstGeom>
        </p:spPr>
        <p:txBody>
          <a:bodyPr vert="horz" lIns="93360" tIns="46680" rIns="93360" bIns="46680" rtlCol="0" anchor="b"/>
          <a:lstStyle>
            <a:lvl1pPr algn="r">
              <a:defRPr sz="1200"/>
            </a:lvl1pPr>
          </a:lstStyle>
          <a:p>
            <a:fld id="{63A36C10-A9D4-4995-9BAF-95FBD77A724B}" type="slidenum">
              <a:rPr lang="en-US" smtClean="0"/>
              <a:t>‹#›</a:t>
            </a:fld>
            <a:endParaRPr lang="en-US"/>
          </a:p>
        </p:txBody>
      </p:sp>
    </p:spTree>
    <p:extLst>
      <p:ext uri="{BB962C8B-B14F-4D97-AF65-F5344CB8AC3E}">
        <p14:creationId xmlns:p14="http://schemas.microsoft.com/office/powerpoint/2010/main" val="2509218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70CF4299-1721-48C6-878D-74296BE00D21}" type="datetimeFigureOut">
              <a:rPr lang="en-US" smtClean="0"/>
              <a:t>11/15/2016</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142893"/>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23AEF9EC-8318-4FF6-847E-A85BBD2B7E49}" type="slidenum">
              <a:rPr lang="en-US" smtClean="0"/>
              <a:t>‹#›</a:t>
            </a:fld>
            <a:endParaRPr lang="en-US"/>
          </a:p>
        </p:txBody>
      </p:sp>
    </p:spTree>
    <p:extLst>
      <p:ext uri="{BB962C8B-B14F-4D97-AF65-F5344CB8AC3E}">
        <p14:creationId xmlns:p14="http://schemas.microsoft.com/office/powerpoint/2010/main" val="2283195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7DF99D-9606-4692-9FB1-8867C039E28F}"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C5745-8DBB-4A70-8570-586F0D46DD45}" type="slidenum">
              <a:rPr lang="en-US" smtClean="0"/>
              <a:t>‹#›</a:t>
            </a:fld>
            <a:endParaRPr lang="en-US"/>
          </a:p>
        </p:txBody>
      </p:sp>
    </p:spTree>
    <p:extLst>
      <p:ext uri="{BB962C8B-B14F-4D97-AF65-F5344CB8AC3E}">
        <p14:creationId xmlns:p14="http://schemas.microsoft.com/office/powerpoint/2010/main" val="2294744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E86EA-95E3-4DA0-97E2-7D1BBAC51A0F}" type="datetime1">
              <a:rPr lang="en-US" smtClean="0"/>
              <a:t>11/15/2016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26404840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E86EA-95E3-4DA0-97E2-7D1BBAC51A0F}" type="datetime1">
              <a:rPr lang="en-US" smtClean="0"/>
              <a:t>11/15/2016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22525571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E86EA-95E3-4DA0-97E2-7D1BBAC51A0F}" type="datetime1">
              <a:rPr lang="en-US" smtClean="0"/>
              <a:t>11/15/2016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366226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4E86EA-95E3-4DA0-97E2-7D1BBAC51A0F}" type="datetime1">
              <a:rPr lang="en-US" smtClean="0"/>
              <a:t>11/15/2016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8281024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14E86EA-95E3-4DA0-97E2-7D1BBAC51A0F}" type="datetime1">
              <a:rPr lang="en-US" smtClean="0"/>
              <a:t>11/15/2016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94015149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14E86EA-95E3-4DA0-97E2-7D1BBAC51A0F}" type="datetime1">
              <a:rPr lang="en-US" smtClean="0"/>
              <a:t>11/15/2016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141254029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80562-E361-4901-81A9-DC99371C70DE}" type="datetime1">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66656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3E088F-5C71-4C3B-A46F-E5E332BBC3D1}" type="datetime1">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74930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F79E80-105D-4CD8-AF07-4CEB9B9063CC}" type="datetime1">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253064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9F2C64-0D63-44AF-997A-1B1FE1A96E19}" type="datetime1">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246447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3EA110-C81D-4C5F-84B3-B5F5E7416EB9}" type="datetime1">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83431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8EC5ED-4C80-4726-926C-338D85485045}" type="datetime1">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374691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647976-C764-44D0-930D-1AC5846C8450}" type="datetime1">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5431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A5702-ECF8-4274-B6BF-9D5EEBC26FE5}" type="datetime1">
              <a:rPr lang="en-US" smtClean="0"/>
              <a:t>11/15/2016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1432532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566C6A-A83C-4E27-990F-89F11F779CE0}" type="datetime1">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8" name="Rectangle 7"/>
          <p:cNvSpPr/>
          <p:nvPr userDrawn="1"/>
        </p:nvSpPr>
        <p:spPr bwMode="hidden">
          <a:xfrm>
            <a:off x="0" y="0"/>
            <a:ext cx="7315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3302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7DF99D-9606-4692-9FB1-8867C039E28F}"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C5745-8DBB-4A70-8570-586F0D46DD45}" type="slidenum">
              <a:rPr lang="en-US" smtClean="0"/>
              <a:t>‹#›</a:t>
            </a:fld>
            <a:endParaRPr lang="en-US"/>
          </a:p>
        </p:txBody>
      </p:sp>
    </p:spTree>
    <p:extLst>
      <p:ext uri="{BB962C8B-B14F-4D97-AF65-F5344CB8AC3E}">
        <p14:creationId xmlns:p14="http://schemas.microsoft.com/office/powerpoint/2010/main" val="3006880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14E86EA-95E3-4DA0-97E2-7D1BBAC51A0F}" type="datetime1">
              <a:rPr lang="en-US" smtClean="0"/>
              <a:t>11/15/2016</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882125047"/>
      </p:ext>
    </p:extLst>
  </p:cSld>
  <p:clrMap bg1="dk1" tx1="lt1" bg2="dk2" tx2="lt2" accent1="accent1" accent2="accent2" accent3="accent3" accent4="accent4" accent5="accent5" accent6="accent6" hlink="hlink" folHlink="folHlink"/>
  <p:sldLayoutIdLst>
    <p:sldLayoutId id="2147484014"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 id="2147484025" r:id="rId12"/>
    <p:sldLayoutId id="2147484026" r:id="rId13"/>
    <p:sldLayoutId id="2147484027" r:id="rId14"/>
    <p:sldLayoutId id="2147484028" r:id="rId15"/>
    <p:sldLayoutId id="2147484029" r:id="rId16"/>
    <p:sldLayoutId id="214748403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1254"/>
            <a:ext cx="11007256" cy="3083767"/>
          </a:xfrm>
        </p:spPr>
        <p:txBody>
          <a:bodyPr/>
          <a:lstStyle/>
          <a:p>
            <a:r>
              <a:rPr lang="en-US" dirty="0"/>
              <a:t>Structured Dismissals</a:t>
            </a:r>
          </a:p>
        </p:txBody>
      </p:sp>
      <p:sp>
        <p:nvSpPr>
          <p:cNvPr id="3" name="Subtitle 2"/>
          <p:cNvSpPr>
            <a:spLocks noGrp="1"/>
          </p:cNvSpPr>
          <p:nvPr>
            <p:ph type="subTitle" idx="1"/>
          </p:nvPr>
        </p:nvSpPr>
        <p:spPr/>
        <p:txBody>
          <a:bodyPr/>
          <a:lstStyle/>
          <a:p>
            <a:r>
              <a:rPr lang="en-US" dirty="0"/>
              <a:t>Alternatives to Plan Confirmation</a:t>
            </a:r>
          </a:p>
        </p:txBody>
      </p:sp>
    </p:spTree>
    <p:extLst>
      <p:ext uri="{BB962C8B-B14F-4D97-AF65-F5344CB8AC3E}">
        <p14:creationId xmlns:p14="http://schemas.microsoft.com/office/powerpoint/2010/main" val="1051878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In re </a:t>
            </a:r>
            <a:r>
              <a:rPr lang="en-US" i="1" dirty="0" err="1"/>
              <a:t>Jevic</a:t>
            </a:r>
            <a:r>
              <a:rPr lang="en-US" i="1" dirty="0"/>
              <a:t> Holding Corp.</a:t>
            </a:r>
            <a:r>
              <a:rPr lang="en-US" dirty="0"/>
              <a:t>, 787 </a:t>
            </a:r>
            <a:r>
              <a:rPr lang="en-US" dirty="0" err="1"/>
              <a:t>F.3d</a:t>
            </a:r>
            <a:r>
              <a:rPr lang="en-US" dirty="0"/>
              <a:t> 173 (3rd Cir. 2015)</a:t>
            </a:r>
            <a:endParaRPr lang="en-US" i="1" dirty="0"/>
          </a:p>
        </p:txBody>
      </p:sp>
      <p:sp>
        <p:nvSpPr>
          <p:cNvPr id="3" name="Content Placeholder 2"/>
          <p:cNvSpPr>
            <a:spLocks noGrp="1"/>
          </p:cNvSpPr>
          <p:nvPr>
            <p:ph idx="1"/>
          </p:nvPr>
        </p:nvSpPr>
        <p:spPr>
          <a:xfrm>
            <a:off x="913795" y="1732449"/>
            <a:ext cx="10353762" cy="4762136"/>
          </a:xfrm>
        </p:spPr>
        <p:txBody>
          <a:bodyPr>
            <a:normAutofit fontScale="85000" lnSpcReduction="10000"/>
          </a:bodyPr>
          <a:lstStyle/>
          <a:p>
            <a:pPr marL="36900" indent="0">
              <a:buNone/>
            </a:pPr>
            <a:r>
              <a:rPr lang="en-US" b="1" u="sng" cap="all" dirty="0">
                <a:effectLst/>
              </a:rPr>
              <a:t>Pre-petition Facts</a:t>
            </a:r>
          </a:p>
          <a:p>
            <a:r>
              <a:rPr lang="en-US" dirty="0" err="1">
                <a:effectLst/>
              </a:rPr>
              <a:t>Jevic</a:t>
            </a:r>
            <a:r>
              <a:rPr lang="en-US" dirty="0">
                <a:effectLst/>
              </a:rPr>
              <a:t> Holding Corp. (“</a:t>
            </a:r>
            <a:r>
              <a:rPr lang="en-US" dirty="0" err="1">
                <a:effectLst/>
              </a:rPr>
              <a:t>Jevic</a:t>
            </a:r>
            <a:r>
              <a:rPr lang="en-US" dirty="0">
                <a:effectLst/>
              </a:rPr>
              <a:t>”) was a trucking company.  In June, 2006, Sun Capital Partners IV, LP and others (“Sun”) bought </a:t>
            </a:r>
            <a:r>
              <a:rPr lang="en-US" dirty="0" err="1">
                <a:effectLst/>
              </a:rPr>
              <a:t>Jevic</a:t>
            </a:r>
            <a:r>
              <a:rPr lang="en-US" dirty="0">
                <a:effectLst/>
              </a:rPr>
              <a:t> and subsequently refinanced the acquisition with a $101 million loan from The CIT Group (“CIT”) as agent for a group of lenders (the “Lender Group”).</a:t>
            </a:r>
          </a:p>
          <a:p>
            <a:r>
              <a:rPr lang="en-US" dirty="0">
                <a:effectLst/>
              </a:rPr>
              <a:t>Shortly prior to the petition date, </a:t>
            </a:r>
            <a:r>
              <a:rPr lang="en-US" dirty="0" err="1">
                <a:effectLst/>
              </a:rPr>
              <a:t>Jevic</a:t>
            </a:r>
            <a:r>
              <a:rPr lang="en-US" dirty="0">
                <a:effectLst/>
              </a:rPr>
              <a:t> wound down its business, ceased substantially all operations and terminated approximately 90% of its employees.</a:t>
            </a:r>
          </a:p>
          <a:p>
            <a:pPr marL="36900" indent="0">
              <a:buNone/>
            </a:pPr>
            <a:r>
              <a:rPr lang="en-US" b="1" u="sng" cap="all" dirty="0">
                <a:effectLst/>
              </a:rPr>
              <a:t>The Bankruptcy</a:t>
            </a:r>
            <a:endParaRPr lang="en-US" sz="1800" b="1" u="sng" cap="all" dirty="0">
              <a:effectLst/>
            </a:endParaRPr>
          </a:p>
          <a:p>
            <a:r>
              <a:rPr lang="en-US" dirty="0" err="1">
                <a:effectLst/>
              </a:rPr>
              <a:t>Jevic</a:t>
            </a:r>
            <a:r>
              <a:rPr lang="en-US" dirty="0">
                <a:effectLst/>
              </a:rPr>
              <a:t> and others (the “Debtors”) filed Chapter 11 in May, 2008.  An unsecured creditors committee (the “Committee”) was appointed and filed an adversary proceeding against Sun and CIT (the “Committee Adversary”).  In addition, the day after the bankruptcy was filed, certain of the Debtors’ terminated truck drivers filed a lawsuit against  the Debtors under the Worker Adjustment and Restraining Notification (“WARN”) Act (the “WARN Plaintiffs”).  The WARN Plaintiffs claimed to be owed an estimated $12.3 million, $8.3 million of which was a priority wage claim under 11 </a:t>
            </a:r>
            <a:r>
              <a:rPr lang="en-US" dirty="0" err="1">
                <a:effectLst/>
              </a:rPr>
              <a:t>U.S.C</a:t>
            </a:r>
            <a:r>
              <a:rPr lang="en-US" dirty="0">
                <a:effectLst/>
              </a:rPr>
              <a:t>. §§ 507(a)(4) and (a)(5).</a:t>
            </a:r>
          </a:p>
          <a:p>
            <a:r>
              <a:rPr lang="en-US" dirty="0">
                <a:effectLst/>
              </a:rPr>
              <a:t>Almost 3 years after the Committee Adversary was filed, the Bankruptcy Court granted in part and denied in part CIT’s Motion to Dismiss.  The WARN claims were still pending.</a:t>
            </a:r>
          </a:p>
          <a:p>
            <a:pPr lvl="1"/>
            <a:endParaRPr lang="en-US" dirty="0">
              <a:effectLst/>
            </a:endParaRPr>
          </a:p>
        </p:txBody>
      </p:sp>
    </p:spTree>
    <p:extLst>
      <p:ext uri="{BB962C8B-B14F-4D97-AF65-F5344CB8AC3E}">
        <p14:creationId xmlns:p14="http://schemas.microsoft.com/office/powerpoint/2010/main" val="170201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p:txBody>
          <a:bodyPr>
            <a:normAutofit fontScale="92500" lnSpcReduction="10000"/>
          </a:bodyPr>
          <a:lstStyle/>
          <a:p>
            <a:pPr marL="36900" indent="0">
              <a:buNone/>
            </a:pPr>
            <a:r>
              <a:rPr lang="en-US" b="1" u="sng" cap="all" dirty="0">
                <a:effectLst/>
              </a:rPr>
              <a:t>The Settlement</a:t>
            </a:r>
          </a:p>
          <a:p>
            <a:r>
              <a:rPr lang="en-US" dirty="0">
                <a:effectLst/>
              </a:rPr>
              <a:t>In June, 2012, the Debtors, the Committee, CIT and the Lender Group reached a comprehensive settlement (the “Settlement”).  At that time, the Debtors’ only remaining asset was $1.7 million in cash (which was subject to Sun’s lien) and the Committee Adversary.  The WARN Plaintiffs minimally participated in the Settlement and were left out of it.  The Settlement provided for:</a:t>
            </a:r>
          </a:p>
          <a:p>
            <a:pPr lvl="1"/>
            <a:r>
              <a:rPr lang="en-US" dirty="0">
                <a:effectLst/>
              </a:rPr>
              <a:t>The exchange of releases.</a:t>
            </a:r>
          </a:p>
          <a:p>
            <a:pPr lvl="1"/>
            <a:r>
              <a:rPr lang="en-US" dirty="0">
                <a:effectLst/>
              </a:rPr>
              <a:t>A $2 million payment by CIT to pay administrative claims.</a:t>
            </a:r>
          </a:p>
          <a:p>
            <a:pPr lvl="1"/>
            <a:r>
              <a:rPr lang="en-US" dirty="0">
                <a:effectLst/>
              </a:rPr>
              <a:t>Dismissal with prejudice of the Committee Adversary.</a:t>
            </a:r>
          </a:p>
          <a:p>
            <a:pPr lvl="1"/>
            <a:r>
              <a:rPr lang="en-US" dirty="0">
                <a:effectLst/>
              </a:rPr>
              <a:t>Sun’s assignment of its remaining lien on the $1.7 million cash to a Liquidating Trust for the benefit of certain unsecured creditors and priority tax claims.</a:t>
            </a:r>
          </a:p>
          <a:p>
            <a:pPr lvl="1"/>
            <a:r>
              <a:rPr lang="en-US" dirty="0">
                <a:effectLst/>
              </a:rPr>
              <a:t>Dismissal of the Chapter 11 cases.</a:t>
            </a:r>
          </a:p>
          <a:p>
            <a:endParaRPr lang="en-US" dirty="0"/>
          </a:p>
        </p:txBody>
      </p:sp>
    </p:spTree>
    <p:extLst>
      <p:ext uri="{BB962C8B-B14F-4D97-AF65-F5344CB8AC3E}">
        <p14:creationId xmlns:p14="http://schemas.microsoft.com/office/powerpoint/2010/main" val="409045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a:xfrm>
            <a:off x="913795" y="1732449"/>
            <a:ext cx="10353762" cy="4644905"/>
          </a:xfrm>
        </p:spPr>
        <p:txBody>
          <a:bodyPr>
            <a:normAutofit lnSpcReduction="10000"/>
          </a:bodyPr>
          <a:lstStyle/>
          <a:p>
            <a:pPr marL="36900" indent="0">
              <a:buNone/>
            </a:pPr>
            <a:r>
              <a:rPr lang="en-US" b="1" u="sng" dirty="0">
                <a:effectLst/>
              </a:rPr>
              <a:t>APPROVAL OF THE SETTLEMENT</a:t>
            </a:r>
            <a:r>
              <a:rPr lang="en-US" b="1" dirty="0">
                <a:effectLst/>
              </a:rPr>
              <a:t>:</a:t>
            </a:r>
            <a:endParaRPr lang="en-US" dirty="0">
              <a:effectLst/>
            </a:endParaRPr>
          </a:p>
          <a:p>
            <a:r>
              <a:rPr lang="en-US" dirty="0">
                <a:effectLst/>
              </a:rPr>
              <a:t>The WARN Plaintiffs and the United States Trustee objected to the Settlement.  At the hearing, the Committee put on evidence that a settlement ensuring a modest distribution to unsecured creditors was desirable in light of the risks and rewards of  litigation, including perhaps waiting many years for a resolution and the lack of estate funds sufficient to finance the Committee Adversary.</a:t>
            </a:r>
          </a:p>
          <a:p>
            <a:r>
              <a:rPr lang="en-US" dirty="0">
                <a:effectLst/>
              </a:rPr>
              <a:t>The WARN Plaintiffs and the U.S. Trustee argued that:</a:t>
            </a:r>
          </a:p>
          <a:p>
            <a:pPr lvl="1"/>
            <a:r>
              <a:rPr lang="en-US" dirty="0">
                <a:effectLst/>
              </a:rPr>
              <a:t>The Bankruptcy Code does not authorize structured dismissals.</a:t>
            </a:r>
          </a:p>
          <a:p>
            <a:pPr lvl="1"/>
            <a:r>
              <a:rPr lang="en-US" dirty="0">
                <a:effectLst/>
              </a:rPr>
              <a:t>The Settlement violated the absolute priority rule.  11 </a:t>
            </a:r>
            <a:r>
              <a:rPr lang="en-US" dirty="0" err="1">
                <a:effectLst/>
              </a:rPr>
              <a:t>U.S.C</a:t>
            </a:r>
            <a:r>
              <a:rPr lang="en-US" dirty="0">
                <a:effectLst/>
              </a:rPr>
              <a:t>. § 507.</a:t>
            </a:r>
          </a:p>
          <a:p>
            <a:pPr lvl="1"/>
            <a:r>
              <a:rPr lang="en-US" dirty="0">
                <a:effectLst/>
              </a:rPr>
              <a:t>Approving such settlements would render plan confirmation superfluous and pave the way for illegitimate </a:t>
            </a:r>
            <a:r>
              <a:rPr lang="en-US" i="1" dirty="0">
                <a:effectLst/>
              </a:rPr>
              <a:t>sub </a:t>
            </a:r>
            <a:r>
              <a:rPr lang="en-US" i="1" dirty="0" err="1">
                <a:effectLst/>
              </a:rPr>
              <a:t>rosa</a:t>
            </a:r>
            <a:r>
              <a:rPr lang="en-US" dirty="0">
                <a:effectLst/>
              </a:rPr>
              <a:t> plans engineered by creditors with overwhelming bargaining power.</a:t>
            </a:r>
          </a:p>
          <a:p>
            <a:pPr lvl="1"/>
            <a:r>
              <a:rPr lang="en-US" dirty="0">
                <a:effectLst/>
              </a:rPr>
              <a:t>The Settlement was a breach of the Committee’s fiduciary duty to the estate.	</a:t>
            </a:r>
          </a:p>
          <a:p>
            <a:pPr lvl="1"/>
            <a:r>
              <a:rPr lang="en-US" dirty="0">
                <a:effectLst/>
              </a:rPr>
              <a:t>The Settlement was not “fair and equitable”.</a:t>
            </a:r>
          </a:p>
        </p:txBody>
      </p:sp>
    </p:spTree>
    <p:extLst>
      <p:ext uri="{BB962C8B-B14F-4D97-AF65-F5344CB8AC3E}">
        <p14:creationId xmlns:p14="http://schemas.microsoft.com/office/powerpoint/2010/main" val="85231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a:xfrm>
            <a:off x="913795" y="1732449"/>
            <a:ext cx="10353762" cy="4644905"/>
          </a:xfrm>
        </p:spPr>
        <p:txBody>
          <a:bodyPr>
            <a:normAutofit fontScale="85000" lnSpcReduction="10000"/>
          </a:bodyPr>
          <a:lstStyle/>
          <a:p>
            <a:pPr marL="36900" indent="0">
              <a:buNone/>
            </a:pPr>
            <a:r>
              <a:rPr lang="en-US" b="1" u="sng" dirty="0">
                <a:effectLst/>
              </a:rPr>
              <a:t>APPROVAL OF THE SETTLEMENT</a:t>
            </a:r>
            <a:r>
              <a:rPr lang="en-US" b="1" dirty="0">
                <a:effectLst/>
              </a:rPr>
              <a:t>:</a:t>
            </a:r>
            <a:endParaRPr lang="en-US" dirty="0">
              <a:effectLst/>
            </a:endParaRPr>
          </a:p>
          <a:p>
            <a:r>
              <a:rPr lang="en-US" dirty="0">
                <a:effectLst/>
              </a:rPr>
              <a:t>After briefing and an evidentiary hearing, the Bankruptcy Court approved the Settlement and concluded that:</a:t>
            </a:r>
          </a:p>
          <a:p>
            <a:pPr lvl="1"/>
            <a:r>
              <a:rPr lang="en-US" dirty="0">
                <a:effectLst/>
              </a:rPr>
              <a:t>Although the Bankruptcy Code did not expressly provide for the distribution and dismissal contemplated by the Settlement, other courts (including the Second Circuit) had approved similar relief.</a:t>
            </a:r>
          </a:p>
          <a:p>
            <a:pPr lvl="1"/>
            <a:r>
              <a:rPr lang="en-US" dirty="0">
                <a:effectLst/>
              </a:rPr>
              <a:t>The breach of fiduciary duty argument was unavailing.</a:t>
            </a:r>
          </a:p>
          <a:p>
            <a:pPr lvl="1"/>
            <a:r>
              <a:rPr lang="en-US" dirty="0">
                <a:effectLst/>
              </a:rPr>
              <a:t>There was no reasonable prospect of a meaningful distribution to anyone but the secured creditors unless the Settlement were approved because (</a:t>
            </a:r>
            <a:r>
              <a:rPr lang="en-US" dirty="0" err="1">
                <a:effectLst/>
              </a:rPr>
              <a:t>i</a:t>
            </a:r>
            <a:r>
              <a:rPr lang="en-US" dirty="0">
                <a:effectLst/>
              </a:rPr>
              <a:t>) there was no prospect of a confirmable plan; (ii) conversion was unavailing because the Chapter 7 Trustee would not have had sufficient funds to operate, investigate or litigate; (iii) any lawyer who would take the case against Sun and CIT on a contingency should have his head examined; and (iv) the secured creditors had credibly and unequivocally stated that they would not do this deal in a Chapter 7.</a:t>
            </a:r>
          </a:p>
          <a:p>
            <a:pPr lvl="1"/>
            <a:r>
              <a:rPr lang="en-US" dirty="0">
                <a:effectLst/>
              </a:rPr>
              <a:t>Court approved settlements do not need to comply with the absolute priority rule.</a:t>
            </a:r>
          </a:p>
          <a:p>
            <a:pPr lvl="1"/>
            <a:r>
              <a:rPr lang="en-US" dirty="0">
                <a:effectLst/>
              </a:rPr>
              <a:t>There was no prejudice to the WARN Plaintiffs because their claims were effectively worthless.</a:t>
            </a:r>
          </a:p>
          <a:p>
            <a:pPr lvl="1"/>
            <a:r>
              <a:rPr lang="en-US" dirty="0">
                <a:effectLst/>
              </a:rPr>
              <a:t>Under the standards for approving a settlement under Bankruptcy Rule 9019, the likelihood of success of the Committee Adversary was uncertain at best.</a:t>
            </a:r>
          </a:p>
          <a:p>
            <a:pPr lvl="1"/>
            <a:r>
              <a:rPr lang="en-US" dirty="0">
                <a:effectLst/>
              </a:rPr>
              <a:t>Faced with a meaningful return or zero, the paramount interest of the creditors mandated approval of the Settlement.</a:t>
            </a:r>
          </a:p>
          <a:p>
            <a:endParaRPr lang="en-US" dirty="0"/>
          </a:p>
        </p:txBody>
      </p:sp>
    </p:spTree>
    <p:extLst>
      <p:ext uri="{BB962C8B-B14F-4D97-AF65-F5344CB8AC3E}">
        <p14:creationId xmlns:p14="http://schemas.microsoft.com/office/powerpoint/2010/main" val="322250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p:txBody>
          <a:bodyPr>
            <a:normAutofit/>
          </a:bodyPr>
          <a:lstStyle/>
          <a:p>
            <a:pPr marL="36900" indent="0">
              <a:buNone/>
            </a:pPr>
            <a:r>
              <a:rPr lang="en-US" b="1" u="sng" dirty="0">
                <a:effectLst/>
              </a:rPr>
              <a:t>APPEAL TO THE DISTRICT COURT</a:t>
            </a:r>
            <a:r>
              <a:rPr lang="en-US" b="1" dirty="0">
                <a:effectLst/>
              </a:rPr>
              <a:t>:</a:t>
            </a:r>
            <a:endParaRPr lang="en-US" dirty="0">
              <a:effectLst/>
            </a:endParaRPr>
          </a:p>
          <a:p>
            <a:r>
              <a:rPr lang="en-US" dirty="0">
                <a:effectLst/>
              </a:rPr>
              <a:t>The WARN Plaintiffs appealed and the Bankruptcy Court rejected their request for a stay.  The request for stay was not renewed at the District Court and the Settlement was implemented, including the distribution of more than 1,000 checks to unsecured creditors.</a:t>
            </a:r>
          </a:p>
          <a:p>
            <a:r>
              <a:rPr lang="en-US" dirty="0">
                <a:effectLst/>
              </a:rPr>
              <a:t>The District Court affirmed for the same reasons as the Bankruptcy Court and also held in the alternative that the appeal was equitably moot because the Settlement had been substantially consummated. </a:t>
            </a:r>
            <a:r>
              <a:rPr lang="en-US" i="1" dirty="0">
                <a:effectLst/>
              </a:rPr>
              <a:t>In re </a:t>
            </a:r>
            <a:r>
              <a:rPr lang="en-US" i="1" dirty="0" err="1">
                <a:effectLst/>
              </a:rPr>
              <a:t>Jevic</a:t>
            </a:r>
            <a:r>
              <a:rPr lang="en-US" dirty="0">
                <a:effectLst/>
              </a:rPr>
              <a:t>, 2014 WL 268613 (D. Del. 2014)</a:t>
            </a:r>
          </a:p>
          <a:p>
            <a:endParaRPr lang="en-US" dirty="0"/>
          </a:p>
        </p:txBody>
      </p:sp>
    </p:spTree>
    <p:extLst>
      <p:ext uri="{BB962C8B-B14F-4D97-AF65-F5344CB8AC3E}">
        <p14:creationId xmlns:p14="http://schemas.microsoft.com/office/powerpoint/2010/main" val="373319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p:txBody>
          <a:bodyPr>
            <a:normAutofit/>
          </a:bodyPr>
          <a:lstStyle/>
          <a:p>
            <a:pPr marL="36900" indent="0">
              <a:buNone/>
            </a:pPr>
            <a:r>
              <a:rPr lang="en-US" b="1" u="sng" dirty="0">
                <a:effectLst/>
              </a:rPr>
              <a:t>APPEAL TO THE THIRD CIRCUIT</a:t>
            </a:r>
            <a:r>
              <a:rPr lang="en-US" b="1" dirty="0">
                <a:effectLst/>
              </a:rPr>
              <a:t>:</a:t>
            </a:r>
            <a:endParaRPr lang="en-US" dirty="0">
              <a:effectLst/>
            </a:endParaRPr>
          </a:p>
          <a:p>
            <a:r>
              <a:rPr lang="en-US" dirty="0">
                <a:effectLst/>
              </a:rPr>
              <a:t>The Third Circuit affirmed and concluded that:</a:t>
            </a:r>
          </a:p>
          <a:p>
            <a:pPr lvl="1"/>
            <a:r>
              <a:rPr lang="en-US" dirty="0">
                <a:effectLst/>
              </a:rPr>
              <a:t>The Bankruptcy Court properly analyzed and applied the standards for approving a compromise under Rule 9019.</a:t>
            </a:r>
          </a:p>
          <a:p>
            <a:pPr lvl="1"/>
            <a:r>
              <a:rPr lang="en-US" dirty="0">
                <a:effectLst/>
              </a:rPr>
              <a:t>Dismissal was proper for cause under § 349 of the Bankruptcy Code because there was a substantial or continuing loss to or diminution of the estate and the absence of a reasonable likelihood of rehabilitation. </a:t>
            </a:r>
          </a:p>
          <a:p>
            <a:pPr lvl="1"/>
            <a:r>
              <a:rPr lang="en-US" dirty="0">
                <a:effectLst/>
              </a:rPr>
              <a:t>Although § 349 contemplates that dismissal will typically reinstate the pre-petition state of affairs, it also expressly authorizes the Bankruptcy Court to alter the effect of the dismissal for cause.</a:t>
            </a:r>
          </a:p>
          <a:p>
            <a:pPr lvl="1"/>
            <a:r>
              <a:rPr lang="en-US" dirty="0">
                <a:effectLst/>
              </a:rPr>
              <a:t>As stated by the Second Circuit, the absolute priority rule is not necessarily implicated when a settlement is presented to for court approval apart from a plan of reorganization.</a:t>
            </a:r>
          </a:p>
          <a:p>
            <a:endParaRPr lang="en-US" dirty="0"/>
          </a:p>
        </p:txBody>
      </p:sp>
    </p:spTree>
    <p:extLst>
      <p:ext uri="{BB962C8B-B14F-4D97-AF65-F5344CB8AC3E}">
        <p14:creationId xmlns:p14="http://schemas.microsoft.com/office/powerpoint/2010/main" val="623783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p:txBody>
          <a:bodyPr>
            <a:normAutofit fontScale="92500" lnSpcReduction="20000"/>
          </a:bodyPr>
          <a:lstStyle/>
          <a:p>
            <a:pPr marL="36900" indent="0">
              <a:buNone/>
            </a:pPr>
            <a:r>
              <a:rPr lang="en-US" b="1" u="sng" dirty="0">
                <a:effectLst/>
              </a:rPr>
              <a:t>APPEAL TO THE THIRD CIRCUIT</a:t>
            </a:r>
            <a:r>
              <a:rPr lang="en-US" b="1" dirty="0">
                <a:effectLst/>
              </a:rPr>
              <a:t>:</a:t>
            </a:r>
            <a:endParaRPr lang="en-US" dirty="0">
              <a:effectLst/>
            </a:endParaRPr>
          </a:p>
          <a:p>
            <a:r>
              <a:rPr lang="en-US" dirty="0">
                <a:effectLst/>
              </a:rPr>
              <a:t>In reaching these conclusions, the Third Circuit commented that this was not a situation where a structured settlement was being used to circumvent the plan confirmation process, the absolute rule or a conversion to Chapter 7.  The Court further narrowed its holding by observing that the appeal did not require them to decide whether structured settlements are permissible when a confirmed plan is in the offing or a conversion to Chapter 7 might be worthwhile.</a:t>
            </a:r>
          </a:p>
          <a:p>
            <a:r>
              <a:rPr lang="en-US" dirty="0">
                <a:effectLst/>
              </a:rPr>
              <a:t>The Third Circuit endorsed more flexibility in a Bankruptcy Court’s approval of settlements than in confirming plans but also opined that if “fair and equitable” is to have any teeth, deviation from the Bankruptcy Code’s priority scheme requires specific and credible grounds to justify the deviation.</a:t>
            </a:r>
          </a:p>
          <a:p>
            <a:r>
              <a:rPr lang="en-US" dirty="0">
                <a:effectLst/>
              </a:rPr>
              <a:t>The dissent of this opinion is a good read and argues in favor of remand while observing that the majority may have crossed its signals by, on the one hand, creating a lesser standard for approving settlements versus plans, yet applying equitable mootness – a plan confirmation maxim --  to support an alternative theory for approving the Settlement.</a:t>
            </a:r>
          </a:p>
          <a:p>
            <a:endParaRPr lang="en-US" dirty="0"/>
          </a:p>
        </p:txBody>
      </p:sp>
    </p:spTree>
    <p:extLst>
      <p:ext uri="{BB962C8B-B14F-4D97-AF65-F5344CB8AC3E}">
        <p14:creationId xmlns:p14="http://schemas.microsoft.com/office/powerpoint/2010/main" val="275744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Jevic</a:t>
            </a:r>
            <a:r>
              <a:rPr lang="en-US" i="1" dirty="0"/>
              <a:t> Holding Corp.</a:t>
            </a:r>
            <a:r>
              <a:rPr lang="en-US" dirty="0"/>
              <a:t> (Cont.)</a:t>
            </a:r>
          </a:p>
        </p:txBody>
      </p:sp>
      <p:sp>
        <p:nvSpPr>
          <p:cNvPr id="3" name="Content Placeholder 2"/>
          <p:cNvSpPr>
            <a:spLocks noGrp="1"/>
          </p:cNvSpPr>
          <p:nvPr>
            <p:ph idx="1"/>
          </p:nvPr>
        </p:nvSpPr>
        <p:spPr/>
        <p:txBody>
          <a:bodyPr/>
          <a:lstStyle/>
          <a:p>
            <a:pPr marL="36900" indent="0">
              <a:buNone/>
            </a:pPr>
            <a:r>
              <a:rPr lang="en-US" b="1" u="sng" dirty="0">
                <a:effectLst/>
              </a:rPr>
              <a:t>SCOTUS GRANTS CERTIORARI</a:t>
            </a:r>
            <a:r>
              <a:rPr lang="en-US" b="1" dirty="0">
                <a:effectLst/>
              </a:rPr>
              <a:t>:</a:t>
            </a:r>
            <a:endParaRPr lang="en-US" dirty="0">
              <a:effectLst/>
            </a:endParaRPr>
          </a:p>
          <a:p>
            <a:r>
              <a:rPr lang="en-US" dirty="0">
                <a:effectLst/>
              </a:rPr>
              <a:t>On November 16, 2015, the WARN Plaintiffs filed a Petition for a Writ of Certiorari with respect to this issue:</a:t>
            </a:r>
          </a:p>
          <a:p>
            <a:pPr lvl="1"/>
            <a:r>
              <a:rPr lang="en-US" dirty="0">
                <a:effectLst/>
              </a:rPr>
              <a:t>Whether a Bankruptcy Court may authorize the distribution of settlement proceeds in a manner that violates the statutory priority scheme.</a:t>
            </a:r>
          </a:p>
          <a:p>
            <a:r>
              <a:rPr lang="en-US" dirty="0">
                <a:effectLst/>
              </a:rPr>
              <a:t>Cert. was granted and briefs have been filed.  </a:t>
            </a:r>
          </a:p>
          <a:p>
            <a:r>
              <a:rPr lang="en-US" dirty="0">
                <a:effectLst/>
              </a:rPr>
              <a:t>Oral argument is scheduled for November 28, 2016</a:t>
            </a:r>
            <a:endParaRPr lang="en-US" dirty="0"/>
          </a:p>
        </p:txBody>
      </p:sp>
    </p:spTree>
    <p:extLst>
      <p:ext uri="{BB962C8B-B14F-4D97-AF65-F5344CB8AC3E}">
        <p14:creationId xmlns:p14="http://schemas.microsoft.com/office/powerpoint/2010/main" val="406236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Lower Court Cases Approving </a:t>
            </a:r>
            <a:br>
              <a:rPr lang="en-US" dirty="0"/>
            </a:br>
            <a:r>
              <a:rPr lang="en-US" dirty="0"/>
              <a:t>Structured Dismissals</a:t>
            </a:r>
          </a:p>
        </p:txBody>
      </p:sp>
      <p:sp>
        <p:nvSpPr>
          <p:cNvPr id="3" name="Content Placeholder 2"/>
          <p:cNvSpPr>
            <a:spLocks noGrp="1"/>
          </p:cNvSpPr>
          <p:nvPr>
            <p:ph idx="1"/>
          </p:nvPr>
        </p:nvSpPr>
        <p:spPr/>
        <p:txBody>
          <a:bodyPr>
            <a:normAutofit fontScale="92500" lnSpcReduction="10000"/>
          </a:bodyPr>
          <a:lstStyle/>
          <a:p>
            <a:r>
              <a:rPr lang="en-US" i="1" dirty="0"/>
              <a:t>In re Cape May Care Center, Inc.</a:t>
            </a:r>
            <a:r>
              <a:rPr lang="en-US" dirty="0"/>
              <a:t>, Case No. 00-41945 (</a:t>
            </a:r>
            <a:r>
              <a:rPr lang="en-US" dirty="0" err="1"/>
              <a:t>NLW</a:t>
            </a:r>
            <a:r>
              <a:rPr lang="en-US" dirty="0"/>
              <a:t>) (</a:t>
            </a:r>
            <a:r>
              <a:rPr lang="en-US" dirty="0" err="1"/>
              <a:t>Bankr</a:t>
            </a:r>
            <a:r>
              <a:rPr lang="en-US" dirty="0"/>
              <a:t>. D. N.J. Dec. 23, 2004) </a:t>
            </a:r>
          </a:p>
          <a:p>
            <a:r>
              <a:rPr lang="en-US" i="1" dirty="0"/>
              <a:t>In re Blades Board and Skate, LLC</a:t>
            </a:r>
            <a:r>
              <a:rPr lang="en-US" dirty="0"/>
              <a:t>, Case No. 03-48818 (</a:t>
            </a:r>
            <a:r>
              <a:rPr lang="en-US" dirty="0" err="1"/>
              <a:t>NLW</a:t>
            </a:r>
            <a:r>
              <a:rPr lang="en-US" dirty="0"/>
              <a:t>) (</a:t>
            </a:r>
            <a:r>
              <a:rPr lang="en-US" dirty="0" err="1"/>
              <a:t>Bankr</a:t>
            </a:r>
            <a:r>
              <a:rPr lang="en-US" dirty="0"/>
              <a:t>. D. </a:t>
            </a:r>
            <a:r>
              <a:rPr lang="en-US" dirty="0" err="1"/>
              <a:t>N.J.June</a:t>
            </a:r>
            <a:r>
              <a:rPr lang="en-US" dirty="0"/>
              <a:t> 29, 2004) </a:t>
            </a:r>
          </a:p>
          <a:p>
            <a:r>
              <a:rPr lang="en-US" i="1" dirty="0"/>
              <a:t>In re New Weathervane Retail Corp.</a:t>
            </a:r>
            <a:r>
              <a:rPr lang="en-US" dirty="0"/>
              <a:t>, Case No. 04-11649 (</a:t>
            </a:r>
            <a:r>
              <a:rPr lang="en-US" dirty="0" err="1"/>
              <a:t>PJW</a:t>
            </a:r>
            <a:r>
              <a:rPr lang="en-US" dirty="0"/>
              <a:t>) (</a:t>
            </a:r>
            <a:r>
              <a:rPr lang="en-US" dirty="0" err="1"/>
              <a:t>Bankr</a:t>
            </a:r>
            <a:r>
              <a:rPr lang="en-US" dirty="0"/>
              <a:t>. D. Del. August 4, 2005) </a:t>
            </a:r>
          </a:p>
          <a:p>
            <a:r>
              <a:rPr lang="en-US" i="1" dirty="0"/>
              <a:t>In re CSI Inc.</a:t>
            </a:r>
            <a:r>
              <a:rPr lang="en-US" dirty="0"/>
              <a:t>, Case No. 01-12923 (</a:t>
            </a:r>
            <a:r>
              <a:rPr lang="en-US" dirty="0" err="1"/>
              <a:t>REG</a:t>
            </a:r>
            <a:r>
              <a:rPr lang="en-US" dirty="0"/>
              <a:t>) (</a:t>
            </a:r>
            <a:r>
              <a:rPr lang="en-US" dirty="0" err="1"/>
              <a:t>Bankr</a:t>
            </a:r>
            <a:r>
              <a:rPr lang="en-US" dirty="0"/>
              <a:t>. </a:t>
            </a:r>
            <a:r>
              <a:rPr lang="en-US" dirty="0" err="1"/>
              <a:t>S.D.N.Y</a:t>
            </a:r>
            <a:r>
              <a:rPr lang="en-US" dirty="0"/>
              <a:t> July 24, 2006) [Docket No. 284]</a:t>
            </a:r>
          </a:p>
          <a:p>
            <a:r>
              <a:rPr lang="en-US" i="1" dirty="0"/>
              <a:t>In re Magnolia Energy, L.P.</a:t>
            </a:r>
            <a:r>
              <a:rPr lang="en-US" dirty="0"/>
              <a:t>, Case No. 06-11069 (</a:t>
            </a:r>
            <a:r>
              <a:rPr lang="en-US" dirty="0" err="1"/>
              <a:t>MFW</a:t>
            </a:r>
            <a:r>
              <a:rPr lang="en-US" dirty="0"/>
              <a:t>) (</a:t>
            </a:r>
            <a:r>
              <a:rPr lang="en-US" dirty="0" err="1"/>
              <a:t>Bankr</a:t>
            </a:r>
            <a:r>
              <a:rPr lang="en-US" dirty="0"/>
              <a:t>. </a:t>
            </a:r>
            <a:r>
              <a:rPr lang="en-US" dirty="0" err="1"/>
              <a:t>D.Del</a:t>
            </a:r>
            <a:r>
              <a:rPr lang="en-US" dirty="0"/>
              <a:t>. February 2, 2007) </a:t>
            </a:r>
          </a:p>
          <a:p>
            <a:r>
              <a:rPr lang="en-US" i="1" dirty="0"/>
              <a:t>In re Levitz Home Furnishings, Inc.</a:t>
            </a:r>
            <a:r>
              <a:rPr lang="en-US" dirty="0"/>
              <a:t>, 05-45194 (BRL) (</a:t>
            </a:r>
            <a:r>
              <a:rPr lang="en-US" dirty="0" err="1"/>
              <a:t>Bankr</a:t>
            </a:r>
            <a:r>
              <a:rPr lang="en-US" dirty="0"/>
              <a:t>. </a:t>
            </a:r>
            <a:r>
              <a:rPr lang="en-US" dirty="0" err="1"/>
              <a:t>S.D.N.Y</a:t>
            </a:r>
            <a:r>
              <a:rPr lang="en-US" dirty="0"/>
              <a:t>. Nov. 2, 2007) </a:t>
            </a:r>
          </a:p>
          <a:p>
            <a:r>
              <a:rPr lang="en-US" i="1" dirty="0"/>
              <a:t>In re </a:t>
            </a:r>
            <a:r>
              <a:rPr lang="en-US" i="1" dirty="0" err="1"/>
              <a:t>Dawarhare's</a:t>
            </a:r>
            <a:r>
              <a:rPr lang="en-US" i="1" dirty="0"/>
              <a:t> of Lexington LLC</a:t>
            </a:r>
            <a:r>
              <a:rPr lang="en-US" dirty="0"/>
              <a:t>, Case No. 08-51381(JMS) (</a:t>
            </a:r>
            <a:r>
              <a:rPr lang="en-US" dirty="0" err="1"/>
              <a:t>Bankr</a:t>
            </a:r>
            <a:r>
              <a:rPr lang="en-US" dirty="0"/>
              <a:t>. E.D. Ky. Dec. 30, 2008) </a:t>
            </a:r>
          </a:p>
          <a:p>
            <a:r>
              <a:rPr lang="en-US" i="1" dirty="0"/>
              <a:t>In re Princeton Ski Shop</a:t>
            </a:r>
            <a:r>
              <a:rPr lang="en-US" dirty="0"/>
              <a:t>, Case </a:t>
            </a:r>
            <a:r>
              <a:rPr lang="en-US" dirty="0" err="1"/>
              <a:t>No.07</a:t>
            </a:r>
            <a:r>
              <a:rPr lang="en-US" dirty="0"/>
              <a:t>-26206 (MS) (</a:t>
            </a:r>
            <a:r>
              <a:rPr lang="en-US" dirty="0" err="1"/>
              <a:t>Bankr</a:t>
            </a:r>
            <a:r>
              <a:rPr lang="en-US" dirty="0"/>
              <a:t>. D. N.J. Dec. 23, 2008) </a:t>
            </a:r>
          </a:p>
          <a:p>
            <a:r>
              <a:rPr lang="en-US" i="1" dirty="0"/>
              <a:t>In re Harvey Electronics, Inc.</a:t>
            </a:r>
            <a:r>
              <a:rPr lang="en-US" dirty="0"/>
              <a:t>, Case No. 07-14051 (</a:t>
            </a:r>
            <a:r>
              <a:rPr lang="en-US" dirty="0" err="1"/>
              <a:t>ALG</a:t>
            </a:r>
            <a:r>
              <a:rPr lang="en-US" dirty="0"/>
              <a:t>) (</a:t>
            </a:r>
            <a:r>
              <a:rPr lang="en-US" dirty="0" err="1"/>
              <a:t>Bankr</a:t>
            </a:r>
            <a:r>
              <a:rPr lang="en-US" dirty="0"/>
              <a:t>. </a:t>
            </a:r>
            <a:r>
              <a:rPr lang="en-US" dirty="0" err="1"/>
              <a:t>S.D.N.Y.December</a:t>
            </a:r>
            <a:r>
              <a:rPr lang="en-US" dirty="0"/>
              <a:t> 16, 2008) </a:t>
            </a:r>
          </a:p>
          <a:p>
            <a:r>
              <a:rPr lang="en-US" i="1" dirty="0"/>
              <a:t>In re CFM U.S. Corp.</a:t>
            </a:r>
            <a:r>
              <a:rPr lang="en-US" dirty="0"/>
              <a:t>, Case No. 08-10668 (</a:t>
            </a:r>
            <a:r>
              <a:rPr lang="en-US" dirty="0" err="1"/>
              <a:t>KJC</a:t>
            </a:r>
            <a:r>
              <a:rPr lang="en-US" dirty="0"/>
              <a:t>) (</a:t>
            </a:r>
            <a:r>
              <a:rPr lang="en-US" dirty="0" err="1"/>
              <a:t>Bankr</a:t>
            </a:r>
            <a:r>
              <a:rPr lang="en-US" dirty="0"/>
              <a:t>. D. Del. June 30, 2009) </a:t>
            </a:r>
          </a:p>
          <a:p>
            <a:endParaRPr lang="en-US" dirty="0"/>
          </a:p>
        </p:txBody>
      </p:sp>
    </p:spTree>
    <p:extLst>
      <p:ext uri="{BB962C8B-B14F-4D97-AF65-F5344CB8AC3E}">
        <p14:creationId xmlns:p14="http://schemas.microsoft.com/office/powerpoint/2010/main" val="403290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Lower Court Cases Approving </a:t>
            </a:r>
            <a:br>
              <a:rPr lang="en-US" dirty="0"/>
            </a:br>
            <a:r>
              <a:rPr lang="en-US" dirty="0"/>
              <a:t>Structured Dismissals (Cont.)</a:t>
            </a:r>
          </a:p>
        </p:txBody>
      </p:sp>
      <p:sp>
        <p:nvSpPr>
          <p:cNvPr id="3" name="Content Placeholder 2"/>
          <p:cNvSpPr>
            <a:spLocks noGrp="1"/>
          </p:cNvSpPr>
          <p:nvPr>
            <p:ph idx="1"/>
          </p:nvPr>
        </p:nvSpPr>
        <p:spPr/>
        <p:txBody>
          <a:bodyPr>
            <a:normAutofit fontScale="85000" lnSpcReduction="10000"/>
          </a:bodyPr>
          <a:lstStyle/>
          <a:p>
            <a:r>
              <a:rPr lang="en-US" i="1" dirty="0"/>
              <a:t>In re Wickes Holdings, LLC</a:t>
            </a:r>
            <a:r>
              <a:rPr lang="en-US" dirty="0"/>
              <a:t>, Case No. 08-10212 (</a:t>
            </a:r>
            <a:r>
              <a:rPr lang="en-US" dirty="0" err="1"/>
              <a:t>KJC</a:t>
            </a:r>
            <a:r>
              <a:rPr lang="en-US" dirty="0"/>
              <a:t>) (</a:t>
            </a:r>
            <a:r>
              <a:rPr lang="en-US" dirty="0" err="1"/>
              <a:t>Bankr</a:t>
            </a:r>
            <a:r>
              <a:rPr lang="en-US" dirty="0"/>
              <a:t>. D. Del. May 11, 2009) </a:t>
            </a:r>
          </a:p>
          <a:p>
            <a:r>
              <a:rPr lang="en-US" i="1" dirty="0"/>
              <a:t>In re Foamex Int'l Inc</a:t>
            </a:r>
            <a:r>
              <a:rPr lang="en-US" dirty="0"/>
              <a:t>., Case No. 09-10560 (</a:t>
            </a:r>
            <a:r>
              <a:rPr lang="en-US" dirty="0" err="1"/>
              <a:t>KJC</a:t>
            </a:r>
            <a:r>
              <a:rPr lang="en-US" dirty="0"/>
              <a:t>) (</a:t>
            </a:r>
            <a:r>
              <a:rPr lang="en-US" dirty="0" err="1"/>
              <a:t>Bankr</a:t>
            </a:r>
            <a:r>
              <a:rPr lang="en-US" dirty="0"/>
              <a:t>. D. Del. Jan. 20, 2010) </a:t>
            </a:r>
          </a:p>
          <a:p>
            <a:r>
              <a:rPr lang="en-US" i="1" dirty="0"/>
              <a:t>In re </a:t>
            </a:r>
            <a:r>
              <a:rPr lang="en-US" i="1" dirty="0" err="1"/>
              <a:t>TLG</a:t>
            </a:r>
            <a:r>
              <a:rPr lang="en-US" i="1" dirty="0"/>
              <a:t> Liquidation Corp.</a:t>
            </a:r>
            <a:r>
              <a:rPr lang="en-US" dirty="0"/>
              <a:t>, Case No. 10-10206 (</a:t>
            </a:r>
            <a:r>
              <a:rPr lang="en-US" dirty="0" err="1"/>
              <a:t>MFW</a:t>
            </a:r>
            <a:r>
              <a:rPr lang="en-US" dirty="0"/>
              <a:t>) (</a:t>
            </a:r>
            <a:r>
              <a:rPr lang="en-US" dirty="0" err="1"/>
              <a:t>Bankr</a:t>
            </a:r>
            <a:r>
              <a:rPr lang="en-US" dirty="0"/>
              <a:t>. D. Del. May 20, 2010) </a:t>
            </a:r>
          </a:p>
          <a:p>
            <a:r>
              <a:rPr lang="en-US" i="1" dirty="0"/>
              <a:t>Pappas Telecasting Inc.</a:t>
            </a:r>
            <a:r>
              <a:rPr lang="en-US" dirty="0"/>
              <a:t>, Case No. 08-10916 (</a:t>
            </a:r>
            <a:r>
              <a:rPr lang="en-US" dirty="0" err="1"/>
              <a:t>PJW</a:t>
            </a:r>
            <a:r>
              <a:rPr lang="en-US" dirty="0"/>
              <a:t>) (</a:t>
            </a:r>
            <a:r>
              <a:rPr lang="en-US" dirty="0" err="1"/>
              <a:t>Bankr</a:t>
            </a:r>
            <a:r>
              <a:rPr lang="en-US" dirty="0"/>
              <a:t>. D. Del. June 4, 2010) </a:t>
            </a:r>
          </a:p>
          <a:p>
            <a:r>
              <a:rPr lang="en-US" i="1" dirty="0"/>
              <a:t>In re KB Toys, Inc.</a:t>
            </a:r>
            <a:r>
              <a:rPr lang="en-US" dirty="0"/>
              <a:t>, Case No. 08-13269 (</a:t>
            </a:r>
            <a:r>
              <a:rPr lang="en-US" dirty="0" err="1"/>
              <a:t>KJC</a:t>
            </a:r>
            <a:r>
              <a:rPr lang="en-US" dirty="0"/>
              <a:t>) (</a:t>
            </a:r>
            <a:r>
              <a:rPr lang="en-US" dirty="0" err="1"/>
              <a:t>Bankr</a:t>
            </a:r>
            <a:r>
              <a:rPr lang="en-US" dirty="0"/>
              <a:t>. D. Del. Dec. 1, 2009/February 16, 2010) </a:t>
            </a:r>
          </a:p>
          <a:p>
            <a:r>
              <a:rPr lang="en-US" i="1" dirty="0"/>
              <a:t>In re Omaha Standing Bear Pointe, LLC</a:t>
            </a:r>
            <a:r>
              <a:rPr lang="en-US" dirty="0"/>
              <a:t>, Case No. 10-81413 (</a:t>
            </a:r>
            <a:r>
              <a:rPr lang="en-US" dirty="0" err="1"/>
              <a:t>TJM</a:t>
            </a:r>
            <a:r>
              <a:rPr lang="en-US" dirty="0"/>
              <a:t>) (</a:t>
            </a:r>
            <a:r>
              <a:rPr lang="en-US" dirty="0" err="1"/>
              <a:t>Bankr</a:t>
            </a:r>
            <a:r>
              <a:rPr lang="en-US" dirty="0"/>
              <a:t>. D. Neb. March 11, 2011)</a:t>
            </a:r>
          </a:p>
          <a:p>
            <a:r>
              <a:rPr lang="en-US" i="1" dirty="0"/>
              <a:t>In re </a:t>
            </a:r>
            <a:r>
              <a:rPr lang="en-US" i="1" dirty="0" err="1"/>
              <a:t>FPD</a:t>
            </a:r>
            <a:r>
              <a:rPr lang="en-US" i="1" dirty="0"/>
              <a:t>, LLC</a:t>
            </a:r>
            <a:r>
              <a:rPr lang="en-US" dirty="0"/>
              <a:t>, Case No. 10-30424 (PM) (</a:t>
            </a:r>
            <a:r>
              <a:rPr lang="en-US" dirty="0" err="1"/>
              <a:t>Bankr</a:t>
            </a:r>
            <a:r>
              <a:rPr lang="en-US" dirty="0"/>
              <a:t>. D. Md. November 30, 2011) </a:t>
            </a:r>
          </a:p>
          <a:p>
            <a:r>
              <a:rPr lang="en-US" i="1" dirty="0"/>
              <a:t>In re G.I. Joe's Holding Corp.</a:t>
            </a:r>
            <a:r>
              <a:rPr lang="en-US" dirty="0"/>
              <a:t>, Case No. 09-10713 (KG) (</a:t>
            </a:r>
            <a:r>
              <a:rPr lang="en-US" dirty="0" err="1"/>
              <a:t>Bankr</a:t>
            </a:r>
            <a:r>
              <a:rPr lang="en-US" dirty="0"/>
              <a:t>. D. Del. Mar. 10, 2011, April 29, 2011, and October 4, 2011) </a:t>
            </a:r>
          </a:p>
          <a:p>
            <a:r>
              <a:rPr lang="en-US" i="1" dirty="0"/>
              <a:t>In re </a:t>
            </a:r>
            <a:r>
              <a:rPr lang="en-US" i="1" dirty="0" err="1"/>
              <a:t>Ascendia</a:t>
            </a:r>
            <a:r>
              <a:rPr lang="en-US" i="1" dirty="0"/>
              <a:t> Brands, Inc.</a:t>
            </a:r>
            <a:r>
              <a:rPr lang="en-US" dirty="0"/>
              <a:t>, Case No. 08-11787 (BLS) (</a:t>
            </a:r>
            <a:r>
              <a:rPr lang="en-US" dirty="0" err="1"/>
              <a:t>Bankr</a:t>
            </a:r>
            <a:r>
              <a:rPr lang="en-US" dirty="0"/>
              <a:t>. D. Del. July 18, 2012) </a:t>
            </a:r>
          </a:p>
          <a:p>
            <a:r>
              <a:rPr lang="en-US" i="1" dirty="0"/>
              <a:t>In re </a:t>
            </a:r>
            <a:r>
              <a:rPr lang="en-US" i="1" dirty="0" err="1"/>
              <a:t>TSIC</a:t>
            </a:r>
            <a:r>
              <a:rPr lang="en-US" i="1" dirty="0"/>
              <a:t>, Inc.</a:t>
            </a:r>
            <a:r>
              <a:rPr lang="en-US" dirty="0"/>
              <a:t>, Case No. 08-10322 (KG) (</a:t>
            </a:r>
            <a:r>
              <a:rPr lang="en-US" dirty="0" err="1"/>
              <a:t>Bankr</a:t>
            </a:r>
            <a:r>
              <a:rPr lang="en-US" dirty="0"/>
              <a:t>. D. Del. August 13, 2012) </a:t>
            </a:r>
          </a:p>
          <a:p>
            <a:endParaRPr lang="en-US" dirty="0"/>
          </a:p>
        </p:txBody>
      </p:sp>
    </p:spTree>
    <p:extLst>
      <p:ext uri="{BB962C8B-B14F-4D97-AF65-F5344CB8AC3E}">
        <p14:creationId xmlns:p14="http://schemas.microsoft.com/office/powerpoint/2010/main" val="1208447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Traditional Conclusions of Chapter 11 Cases</a:t>
            </a:r>
          </a:p>
        </p:txBody>
      </p:sp>
      <p:sp>
        <p:nvSpPr>
          <p:cNvPr id="3" name="Content Placeholder 2"/>
          <p:cNvSpPr>
            <a:spLocks noGrp="1"/>
          </p:cNvSpPr>
          <p:nvPr>
            <p:ph idx="1"/>
          </p:nvPr>
        </p:nvSpPr>
        <p:spPr/>
        <p:txBody>
          <a:bodyPr>
            <a:normAutofit/>
          </a:bodyPr>
          <a:lstStyle/>
          <a:p>
            <a:r>
              <a:rPr lang="en-US" sz="2800" dirty="0"/>
              <a:t>Confirming a Plan of Reorganization</a:t>
            </a:r>
          </a:p>
          <a:p>
            <a:r>
              <a:rPr lang="en-US" sz="2800" dirty="0"/>
              <a:t>Conversion to Chapter 7  and liquidating remaining assets</a:t>
            </a:r>
          </a:p>
          <a:p>
            <a:r>
              <a:rPr lang="en-US" sz="2800" dirty="0"/>
              <a:t>Dismissing the case pursuant to section 1112(b) of the Bankruptcy Code.</a:t>
            </a:r>
          </a:p>
        </p:txBody>
      </p:sp>
    </p:spTree>
    <p:extLst>
      <p:ext uri="{BB962C8B-B14F-4D97-AF65-F5344CB8AC3E}">
        <p14:creationId xmlns:p14="http://schemas.microsoft.com/office/powerpoint/2010/main" val="24378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Lower Court Cases Approving </a:t>
            </a:r>
            <a:br>
              <a:rPr lang="en-US" dirty="0"/>
            </a:br>
            <a:r>
              <a:rPr lang="en-US" dirty="0"/>
              <a:t>Structured Dismissals (Cont.)</a:t>
            </a:r>
          </a:p>
        </p:txBody>
      </p:sp>
      <p:sp>
        <p:nvSpPr>
          <p:cNvPr id="3" name="Content Placeholder 2"/>
          <p:cNvSpPr>
            <a:spLocks noGrp="1"/>
          </p:cNvSpPr>
          <p:nvPr>
            <p:ph idx="1"/>
          </p:nvPr>
        </p:nvSpPr>
        <p:spPr/>
        <p:txBody>
          <a:bodyPr>
            <a:normAutofit/>
          </a:bodyPr>
          <a:lstStyle/>
          <a:p>
            <a:r>
              <a:rPr lang="en-US" i="1" dirty="0"/>
              <a:t>In re </a:t>
            </a:r>
            <a:r>
              <a:rPr lang="en-US" i="1" dirty="0" err="1"/>
              <a:t>Nacirema</a:t>
            </a:r>
            <a:r>
              <a:rPr lang="en-US" i="1" dirty="0"/>
              <a:t> Industries, Inc.</a:t>
            </a:r>
            <a:r>
              <a:rPr lang="en-US" dirty="0"/>
              <a:t>, Case No. 11-12339 (</a:t>
            </a:r>
            <a:r>
              <a:rPr lang="en-US" dirty="0" err="1"/>
              <a:t>RG</a:t>
            </a:r>
            <a:r>
              <a:rPr lang="en-US" dirty="0"/>
              <a:t>) (</a:t>
            </a:r>
            <a:r>
              <a:rPr lang="en-US" dirty="0" err="1"/>
              <a:t>Bankr</a:t>
            </a:r>
            <a:r>
              <a:rPr lang="en-US" dirty="0"/>
              <a:t>. D. N.J. April 2, 2012) </a:t>
            </a:r>
          </a:p>
          <a:p>
            <a:r>
              <a:rPr lang="en-US" i="1" dirty="0"/>
              <a:t>In re Coach AM Group Holdings Corp.</a:t>
            </a:r>
            <a:r>
              <a:rPr lang="en-US" dirty="0"/>
              <a:t>, et al., Case No. 12-10010 (KG) (</a:t>
            </a:r>
            <a:r>
              <a:rPr lang="en-US" dirty="0" err="1"/>
              <a:t>Bankr</a:t>
            </a:r>
            <a:r>
              <a:rPr lang="en-US" dirty="0"/>
              <a:t>. D. Del. May 31, 2013) </a:t>
            </a:r>
          </a:p>
          <a:p>
            <a:r>
              <a:rPr lang="en-US" i="1" dirty="0"/>
              <a:t>In re 155 Route 10 Associates, Inc.</a:t>
            </a:r>
            <a:r>
              <a:rPr lang="en-US" dirty="0"/>
              <a:t>, Case No. 12-24414 (</a:t>
            </a:r>
            <a:r>
              <a:rPr lang="en-US" dirty="0" err="1"/>
              <a:t>NLW</a:t>
            </a:r>
            <a:r>
              <a:rPr lang="en-US" dirty="0"/>
              <a:t>) (</a:t>
            </a:r>
            <a:r>
              <a:rPr lang="en-US" dirty="0" err="1"/>
              <a:t>Bankr</a:t>
            </a:r>
            <a:r>
              <a:rPr lang="en-US" dirty="0"/>
              <a:t>. D. N.J. July 2, 2013) </a:t>
            </a:r>
          </a:p>
          <a:p>
            <a:r>
              <a:rPr lang="en-US" i="1" dirty="0"/>
              <a:t>Al </a:t>
            </a:r>
            <a:r>
              <a:rPr lang="en-US" i="1" dirty="0" err="1"/>
              <a:t>Liebers</a:t>
            </a:r>
            <a:r>
              <a:rPr lang="en-US" i="1" dirty="0"/>
              <a:t> Golf Equipment, Inc.</a:t>
            </a:r>
            <a:r>
              <a:rPr lang="en-US" dirty="0"/>
              <a:t>, Case No. 12-23698 (</a:t>
            </a:r>
            <a:r>
              <a:rPr lang="en-US" dirty="0" err="1"/>
              <a:t>RDD</a:t>
            </a:r>
            <a:r>
              <a:rPr lang="en-US" dirty="0"/>
              <a:t>) (</a:t>
            </a:r>
            <a:r>
              <a:rPr lang="en-US" dirty="0" err="1"/>
              <a:t>Bankr</a:t>
            </a:r>
            <a:r>
              <a:rPr lang="en-US" dirty="0"/>
              <a:t>. </a:t>
            </a:r>
            <a:r>
              <a:rPr lang="en-US" dirty="0" err="1"/>
              <a:t>S.D.N.Y</a:t>
            </a:r>
            <a:r>
              <a:rPr lang="en-US" dirty="0"/>
              <a:t>. August 28, 2013).</a:t>
            </a:r>
          </a:p>
          <a:p>
            <a:r>
              <a:rPr lang="en-US" i="1" dirty="0"/>
              <a:t>In re Thompson Prods., Inc.</a:t>
            </a:r>
            <a:r>
              <a:rPr lang="en-US" dirty="0"/>
              <a:t>, Case No. 08-10319 (</a:t>
            </a:r>
            <a:r>
              <a:rPr lang="en-US" dirty="0" err="1"/>
              <a:t>PJW</a:t>
            </a:r>
            <a:r>
              <a:rPr lang="en-US" dirty="0"/>
              <a:t>) (</a:t>
            </a:r>
            <a:r>
              <a:rPr lang="en-US" dirty="0" err="1"/>
              <a:t>Bankr</a:t>
            </a:r>
            <a:r>
              <a:rPr lang="en-US" dirty="0"/>
              <a:t>. D. Del.)</a:t>
            </a:r>
          </a:p>
          <a:p>
            <a:r>
              <a:rPr lang="en-US" i="1" dirty="0"/>
              <a:t>In re Bag Liquidation, Ltd., et al.</a:t>
            </a:r>
            <a:r>
              <a:rPr lang="en-US" dirty="0"/>
              <a:t>, Case No. 08-32096 (</a:t>
            </a:r>
            <a:r>
              <a:rPr lang="en-US" dirty="0" err="1"/>
              <a:t>SJ</a:t>
            </a:r>
            <a:r>
              <a:rPr lang="en-US" dirty="0"/>
              <a:t>) (</a:t>
            </a:r>
            <a:r>
              <a:rPr lang="en-US" dirty="0" err="1"/>
              <a:t>Bankr</a:t>
            </a:r>
            <a:r>
              <a:rPr lang="en-US" dirty="0"/>
              <a:t>. N.D. Tex. September 8, 2009) </a:t>
            </a:r>
          </a:p>
          <a:p>
            <a:endParaRPr lang="en-US" dirty="0"/>
          </a:p>
          <a:p>
            <a:endParaRPr lang="en-US" dirty="0"/>
          </a:p>
        </p:txBody>
      </p:sp>
    </p:spTree>
    <p:extLst>
      <p:ext uri="{BB962C8B-B14F-4D97-AF65-F5344CB8AC3E}">
        <p14:creationId xmlns:p14="http://schemas.microsoft.com/office/powerpoint/2010/main" val="2496088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Structured Dismissal v. Filing a Plan – Fact Pattern</a:t>
            </a:r>
          </a:p>
        </p:txBody>
      </p:sp>
      <p:sp>
        <p:nvSpPr>
          <p:cNvPr id="3" name="Content Placeholder 2"/>
          <p:cNvSpPr>
            <a:spLocks noGrp="1"/>
          </p:cNvSpPr>
          <p:nvPr>
            <p:ph idx="1"/>
          </p:nvPr>
        </p:nvSpPr>
        <p:spPr/>
        <p:txBody>
          <a:bodyPr>
            <a:normAutofit fontScale="85000" lnSpcReduction="20000"/>
          </a:bodyPr>
          <a:lstStyle/>
          <a:p>
            <a:pPr lvl="0"/>
            <a:r>
              <a:rPr lang="en-US" dirty="0"/>
              <a:t>Chapter 11 debtor is the owner of midstream oil &amp; gas operations with crude oil truck to pipeline terminals, truck transportation operation and </a:t>
            </a:r>
            <a:r>
              <a:rPr lang="en-US" dirty="0" err="1"/>
              <a:t>NGL</a:t>
            </a:r>
            <a:r>
              <a:rPr lang="en-US" dirty="0"/>
              <a:t> truck and rail terminals.  It has operations in New Mexico, Colorado and Texas. </a:t>
            </a:r>
          </a:p>
          <a:p>
            <a:pPr lvl="0"/>
            <a:r>
              <a:rPr lang="en-US" dirty="0"/>
              <a:t>Debtor filed Chapter 11 because its secured loan/</a:t>
            </a:r>
            <a:r>
              <a:rPr lang="en-US" dirty="0" err="1"/>
              <a:t>RLOC</a:t>
            </a:r>
            <a:r>
              <a:rPr lang="en-US" dirty="0"/>
              <a:t> had matured and it could not reach agreement with bank (“Bank”) on extension or renewal.  Secured note balance $30 million. </a:t>
            </a:r>
          </a:p>
          <a:p>
            <a:pPr lvl="0"/>
            <a:r>
              <a:rPr lang="en-US" dirty="0"/>
              <a:t>The debtor leases its fleet of 100 trucks and trailers.</a:t>
            </a:r>
          </a:p>
          <a:p>
            <a:pPr lvl="0"/>
            <a:r>
              <a:rPr lang="en-US" dirty="0"/>
              <a:t>The bank has a blanket lien – but may not be have a lien on commercial tort claims. 506(c) surcharge claims waived in final cash collateral budget.  </a:t>
            </a:r>
          </a:p>
          <a:p>
            <a:pPr lvl="0"/>
            <a:r>
              <a:rPr lang="en-US" dirty="0"/>
              <a:t>Debtor has environmental liability from a spill at one of its terminals.  However, there is a negligence based dispute of whether debtor or a producer is responsible.  This litigation could take years to resolve and there are claims and counter-claims going in both directions.   </a:t>
            </a:r>
            <a:r>
              <a:rPr lang="en-US" dirty="0" err="1"/>
              <a:t>TCEQ</a:t>
            </a:r>
            <a:r>
              <a:rPr lang="en-US" dirty="0"/>
              <a:t> is involved and filed a Notice of Appearance and filed a place holder proof of claim in an unliquidated amount.  Debtor’s insurer has denied coverage but funded defense costs. </a:t>
            </a:r>
          </a:p>
          <a:p>
            <a:pPr lvl="0"/>
            <a:r>
              <a:rPr lang="en-US" dirty="0"/>
              <a:t>Litigation related to spill remains in Texas state court.  The producer did not file a proof of claim and deadline to file proofs of claims has expired.  </a:t>
            </a:r>
          </a:p>
          <a:p>
            <a:endParaRPr lang="en-US" dirty="0"/>
          </a:p>
        </p:txBody>
      </p:sp>
    </p:spTree>
    <p:extLst>
      <p:ext uri="{BB962C8B-B14F-4D97-AF65-F5344CB8AC3E}">
        <p14:creationId xmlns:p14="http://schemas.microsoft.com/office/powerpoint/2010/main" val="203652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 v. Plan – Fact Pattern (Cont.)</a:t>
            </a:r>
          </a:p>
        </p:txBody>
      </p:sp>
      <p:sp>
        <p:nvSpPr>
          <p:cNvPr id="3" name="Content Placeholder 2"/>
          <p:cNvSpPr>
            <a:spLocks noGrp="1"/>
          </p:cNvSpPr>
          <p:nvPr>
            <p:ph idx="1"/>
          </p:nvPr>
        </p:nvSpPr>
        <p:spPr/>
        <p:txBody>
          <a:bodyPr>
            <a:normAutofit fontScale="85000" lnSpcReduction="10000"/>
          </a:bodyPr>
          <a:lstStyle/>
          <a:p>
            <a:pPr lvl="0"/>
            <a:r>
              <a:rPr lang="en-US" dirty="0"/>
              <a:t>Debtor laid off all employees immediately after bank obtained relief from stay.  There is $30,000 owed in post-petition wages that remain unpaid.</a:t>
            </a:r>
          </a:p>
          <a:p>
            <a:pPr lvl="0"/>
            <a:r>
              <a:rPr lang="en-US" dirty="0"/>
              <a:t>Collectively, unpaid professional fees are $195,000.</a:t>
            </a:r>
          </a:p>
          <a:p>
            <a:pPr lvl="0"/>
            <a:r>
              <a:rPr lang="en-US" dirty="0"/>
              <a:t>Debtor lost money from operations over the 18 month period it operated as a DIP</a:t>
            </a:r>
          </a:p>
          <a:p>
            <a:pPr lvl="0"/>
            <a:r>
              <a:rPr lang="en-US" dirty="0"/>
              <a:t>Committee believes it has claims against bank and the period to file claims against bank has been tolled under cash collateral order –deadline expires 60 days after mediation occurred.  However, committee would have to take case against bank on contingency as cash collateral can’t be used to pursue claims against bank.  Bank wants a release – even though claims that committee may assert are likely weak.  </a:t>
            </a:r>
          </a:p>
          <a:p>
            <a:r>
              <a:rPr lang="en-US" dirty="0"/>
              <a:t>The filed and undisputed unsecured claims total $4 million.</a:t>
            </a:r>
          </a:p>
          <a:p>
            <a:r>
              <a:rPr lang="en-US" dirty="0">
                <a:effectLst/>
              </a:rPr>
              <a:t>After 18 months in bankruptcy, Bank obtains relief from stay on everything except cash of $250,000.  Of the $250,000, $200,000 was authorized in the cash collateral budget but not yet spent (mostly for unpaid professional fees).  The spill at the terminal and ensuing litigation has created a cloud around the bank’s ability to sell the underlying real estate.</a:t>
            </a:r>
          </a:p>
          <a:p>
            <a:endParaRPr lang="en-US" dirty="0"/>
          </a:p>
          <a:p>
            <a:endParaRPr lang="en-US" dirty="0"/>
          </a:p>
        </p:txBody>
      </p:sp>
    </p:spTree>
    <p:extLst>
      <p:ext uri="{BB962C8B-B14F-4D97-AF65-F5344CB8AC3E}">
        <p14:creationId xmlns:p14="http://schemas.microsoft.com/office/powerpoint/2010/main" val="364338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 v. Plan – Fact Pattern (Cont.)</a:t>
            </a:r>
          </a:p>
        </p:txBody>
      </p:sp>
      <p:sp>
        <p:nvSpPr>
          <p:cNvPr id="3" name="Content Placeholder 2"/>
          <p:cNvSpPr>
            <a:spLocks noGrp="1"/>
          </p:cNvSpPr>
          <p:nvPr>
            <p:ph idx="1"/>
          </p:nvPr>
        </p:nvSpPr>
        <p:spPr/>
        <p:txBody>
          <a:bodyPr>
            <a:normAutofit/>
          </a:bodyPr>
          <a:lstStyle/>
          <a:p>
            <a:pPr lvl="0"/>
            <a:r>
              <a:rPr lang="en-US" dirty="0"/>
              <a:t>A month after bank obtains relief from stay, leases on trucks are rejected and lessor takes possession.   Several months of administrative claims remain unpaid on the fleet of trucks and trailers totaling $350,000.  Debtor was current on lease payments before it filed chapter 11.</a:t>
            </a:r>
          </a:p>
          <a:p>
            <a:r>
              <a:rPr lang="en-US" dirty="0"/>
              <a:t>The month after relief from stay was granted, the debtor, bank, committee, </a:t>
            </a:r>
            <a:r>
              <a:rPr lang="en-US" dirty="0" err="1"/>
              <a:t>TCEQ</a:t>
            </a:r>
            <a:r>
              <a:rPr lang="en-US" dirty="0"/>
              <a:t> and producer attended mediation in an attempt to bring a close to the case.  Truck &amp; trailer lessor and property taxing authorities were invited but did not attend mediation.   Post-petition business personal property taxes were not paid by the debtor.</a:t>
            </a:r>
          </a:p>
        </p:txBody>
      </p:sp>
    </p:spTree>
    <p:extLst>
      <p:ext uri="{BB962C8B-B14F-4D97-AF65-F5344CB8AC3E}">
        <p14:creationId xmlns:p14="http://schemas.microsoft.com/office/powerpoint/2010/main" val="2867888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Dismissal v. Plan – Proposed Settlement</a:t>
            </a:r>
          </a:p>
        </p:txBody>
      </p:sp>
      <p:sp>
        <p:nvSpPr>
          <p:cNvPr id="3" name="Content Placeholder 2"/>
          <p:cNvSpPr>
            <a:spLocks noGrp="1"/>
          </p:cNvSpPr>
          <p:nvPr>
            <p:ph idx="1"/>
          </p:nvPr>
        </p:nvSpPr>
        <p:spPr/>
        <p:txBody>
          <a:bodyPr>
            <a:normAutofit fontScale="77500" lnSpcReduction="20000"/>
          </a:bodyPr>
          <a:lstStyle/>
          <a:p>
            <a:r>
              <a:rPr lang="en-US" dirty="0"/>
              <a:t>Mediation results in a settlement as follows:</a:t>
            </a:r>
          </a:p>
          <a:p>
            <a:pPr lvl="1"/>
            <a:r>
              <a:rPr lang="en-US" dirty="0"/>
              <a:t>Bank will pay $500,000 directly to </a:t>
            </a:r>
            <a:r>
              <a:rPr lang="en-US" dirty="0" err="1"/>
              <a:t>TCEQ</a:t>
            </a:r>
            <a:r>
              <a:rPr lang="en-US" dirty="0"/>
              <a:t> and $300,000 to the estate. Bank waives any interest in cash in debtor’s account. </a:t>
            </a:r>
          </a:p>
          <a:p>
            <a:pPr lvl="1"/>
            <a:r>
              <a:rPr lang="en-US" dirty="0" err="1"/>
              <a:t>TCEQ</a:t>
            </a:r>
            <a:r>
              <a:rPr lang="en-US" dirty="0"/>
              <a:t> will release Bank from any liability for spill and use funds to cover any additional clean-up and monitoring costs associated with spill.  This will allow bank to obtain marketable title to real estate.  Committee will release bank from any causes of action. Bank waives any unsecured deficiency claim.</a:t>
            </a:r>
          </a:p>
          <a:p>
            <a:pPr lvl="1"/>
            <a:r>
              <a:rPr lang="en-US" dirty="0"/>
              <a:t>Producer will release debtor and agrees to fund up to an additional $1,000,000 in clean-up costs to </a:t>
            </a:r>
            <a:r>
              <a:rPr lang="en-US" dirty="0" err="1"/>
              <a:t>TCEQ</a:t>
            </a:r>
            <a:r>
              <a:rPr lang="en-US" dirty="0"/>
              <a:t>.  Producer receives release from </a:t>
            </a:r>
            <a:r>
              <a:rPr lang="en-US" dirty="0" err="1"/>
              <a:t>TCEQ</a:t>
            </a:r>
            <a:r>
              <a:rPr lang="en-US" dirty="0"/>
              <a:t>.</a:t>
            </a:r>
          </a:p>
          <a:p>
            <a:pPr lvl="1"/>
            <a:r>
              <a:rPr lang="en-US" dirty="0"/>
              <a:t>Settlement provides that $500,000 left in the estate will be paid as follows:</a:t>
            </a:r>
          </a:p>
          <a:p>
            <a:pPr lvl="2"/>
            <a:r>
              <a:rPr lang="en-US" dirty="0"/>
              <a:t>US Trustee fees paid in full.  $30,000</a:t>
            </a:r>
          </a:p>
          <a:p>
            <a:pPr lvl="2"/>
            <a:r>
              <a:rPr lang="en-US" dirty="0"/>
              <a:t>Unpaid professionals fees to be paid $190,000;</a:t>
            </a:r>
          </a:p>
          <a:p>
            <a:pPr lvl="2"/>
            <a:r>
              <a:rPr lang="en-US" dirty="0"/>
              <a:t>Post-petition employee wage obligations paid in full.  $30,000</a:t>
            </a:r>
          </a:p>
          <a:p>
            <a:pPr lvl="2"/>
            <a:r>
              <a:rPr lang="en-US" dirty="0"/>
              <a:t>Unsecured creditors receive balance of approximately $300,000</a:t>
            </a:r>
          </a:p>
          <a:p>
            <a:pPr lvl="2"/>
            <a:r>
              <a:rPr lang="en-US" dirty="0"/>
              <a:t>Court to enter dismissal order providing for the above payments, including waiver of 349(b).</a:t>
            </a:r>
          </a:p>
          <a:p>
            <a:pPr lvl="2"/>
            <a:r>
              <a:rPr lang="en-US" dirty="0"/>
              <a:t>Post-petition property taxes and lessor claims receive zero.  9019 Motion to Approve Settlement filed, together with a motion to dismiss.  The dismissal order attaches an exhibit a complete list of the parties to be paid, the date of the payment, and the amount to be paid per the settlement motion.</a:t>
            </a:r>
          </a:p>
          <a:p>
            <a:endParaRPr lang="en-US" dirty="0"/>
          </a:p>
        </p:txBody>
      </p:sp>
    </p:spTree>
    <p:extLst>
      <p:ext uri="{BB962C8B-B14F-4D97-AF65-F5344CB8AC3E}">
        <p14:creationId xmlns:p14="http://schemas.microsoft.com/office/powerpoint/2010/main" val="39586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Dismissal v. Plan – Proposed Settlement (Cont.)</a:t>
            </a:r>
          </a:p>
        </p:txBody>
      </p:sp>
      <p:sp>
        <p:nvSpPr>
          <p:cNvPr id="3" name="Content Placeholder 2"/>
          <p:cNvSpPr>
            <a:spLocks noGrp="1"/>
          </p:cNvSpPr>
          <p:nvPr>
            <p:ph idx="1"/>
          </p:nvPr>
        </p:nvSpPr>
        <p:spPr/>
        <p:txBody>
          <a:bodyPr/>
          <a:lstStyle/>
          <a:p>
            <a:r>
              <a:rPr lang="en-US" dirty="0"/>
              <a:t>9019 Motion to Approve Settlement is filed, together with a motion to dismiss.  The dismissal order attaches as an exhibit a complete list of the parties to be paid, the date of the payment, and the amount to be paid per the settlement motion. </a:t>
            </a:r>
          </a:p>
          <a:p>
            <a:endParaRPr lang="en-US" dirty="0"/>
          </a:p>
        </p:txBody>
      </p:sp>
    </p:spTree>
    <p:extLst>
      <p:ext uri="{BB962C8B-B14F-4D97-AF65-F5344CB8AC3E}">
        <p14:creationId xmlns:p14="http://schemas.microsoft.com/office/powerpoint/2010/main" val="178638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some objections to approval of the settlement?</a:t>
            </a:r>
          </a:p>
        </p:txBody>
      </p:sp>
      <p:sp>
        <p:nvSpPr>
          <p:cNvPr id="3" name="Content Placeholder 2"/>
          <p:cNvSpPr>
            <a:spLocks noGrp="1"/>
          </p:cNvSpPr>
          <p:nvPr>
            <p:ph idx="1"/>
          </p:nvPr>
        </p:nvSpPr>
        <p:spPr/>
        <p:txBody>
          <a:bodyPr>
            <a:normAutofit/>
          </a:bodyPr>
          <a:lstStyle/>
          <a:p>
            <a:r>
              <a:rPr lang="en-US" dirty="0"/>
              <a:t>Property taxing authorities and leasing company object and move to convert case to Chapter 7.</a:t>
            </a:r>
          </a:p>
          <a:p>
            <a:r>
              <a:rPr lang="en-US" dirty="0"/>
              <a:t>Object that settlement violates priority of payments under 507.  Lessor post-petition claims should be treated equal in rank and priority as the post-petition wage claims. </a:t>
            </a:r>
          </a:p>
          <a:p>
            <a:r>
              <a:rPr lang="en-US" dirty="0"/>
              <a:t>Plan would violate 1129(a)(1)</a:t>
            </a:r>
          </a:p>
          <a:p>
            <a:r>
              <a:rPr lang="en-US" dirty="0"/>
              <a:t>Lessor objects dismissal would undercut the protections afforded by sections 1129(a)(7), (a)(9), and (b), and the absolute priority rule.</a:t>
            </a:r>
          </a:p>
          <a:p>
            <a:r>
              <a:rPr lang="en-US" dirty="0"/>
              <a:t>Leasing company and property taxing authorities could block Chapter 11 plan per 1129(a)(9) (requires payment in full of admin claims).  No ability to cram-down because junior ranking creditors are being paid ahead of administrative claimants. </a:t>
            </a:r>
          </a:p>
          <a:p>
            <a:endParaRPr lang="en-US" dirty="0"/>
          </a:p>
        </p:txBody>
      </p:sp>
    </p:spTree>
    <p:extLst>
      <p:ext uri="{BB962C8B-B14F-4D97-AF65-F5344CB8AC3E}">
        <p14:creationId xmlns:p14="http://schemas.microsoft.com/office/powerpoint/2010/main" val="571833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arguments could be made under §§ 1129 or 1112 to support approval?</a:t>
            </a:r>
          </a:p>
        </p:txBody>
      </p:sp>
      <p:sp>
        <p:nvSpPr>
          <p:cNvPr id="3" name="Content Placeholder 2"/>
          <p:cNvSpPr>
            <a:spLocks noGrp="1"/>
          </p:cNvSpPr>
          <p:nvPr>
            <p:ph idx="1"/>
          </p:nvPr>
        </p:nvSpPr>
        <p:spPr/>
        <p:txBody>
          <a:bodyPr>
            <a:normAutofit fontScale="70000" lnSpcReduction="20000"/>
          </a:bodyPr>
          <a:lstStyle/>
          <a:p>
            <a:pPr lvl="0"/>
            <a:r>
              <a:rPr lang="en-US" dirty="0"/>
              <a:t>The linchpin to the approval of the structured dismissal is that the case is otherwise administratively insolvent and could potentially result in significant liabilities retained by the estate and further diminished or no recovery to other constituencies.</a:t>
            </a:r>
          </a:p>
          <a:p>
            <a:pPr lvl="0"/>
            <a:r>
              <a:rPr lang="en-US" dirty="0"/>
              <a:t>The Bank supports the settlement / structured dismissal for the following reasons:</a:t>
            </a:r>
          </a:p>
          <a:p>
            <a:pPr lvl="1"/>
            <a:r>
              <a:rPr lang="en-US" dirty="0"/>
              <a:t>Parties must confront the reality that unless there can be a structured dismissal, it is unlikely there will be any recovery by other creditors insofar as the bank retains its lien on the cash collateral account.  A structured dismissal which is negotiated at arm’s length and free of collusion, in which some value can be salvaged for unsecured creditors and the professionals, is preferable to the likely outcome of a Chapter 7 liquidation or simple dismissal.  Your scenario includes sophisticated parties that have participated in a lengthy case with the proposed resolution accomplished by means of a neutral third party mediator, perhaps even a bankruptcy judge who mediated the dismissal resolution.</a:t>
            </a:r>
          </a:p>
          <a:p>
            <a:pPr lvl="1"/>
            <a:r>
              <a:rPr lang="en-US" dirty="0"/>
              <a:t>The absolute priority rule should not impede the Bankruptcy Court from approving an otherwise bargained for, mediated settlement, which includes a release in favor of the bank, from the debtor, </a:t>
            </a:r>
            <a:r>
              <a:rPr lang="en-US" dirty="0" err="1"/>
              <a:t>UCC</a:t>
            </a:r>
            <a:r>
              <a:rPr lang="en-US" dirty="0"/>
              <a:t>, and any other party that agrees to the settlement and provides or receives consideration.  Parties that do not agree are not bound, which is the rub for any bank or deep pocket funding a dismissal payment to decide whether to participate, as the bank’s interest is to eliminate liability exposure and minimize future costs.  Unless the bank has a high degree of certainty that the risk of ongoing litigation is nil, then it will not engage in a structured dismissal, so it will be critical to have the hold-outs get something for their participation.  </a:t>
            </a:r>
          </a:p>
          <a:p>
            <a:pPr lvl="1"/>
            <a:r>
              <a:rPr lang="en-US" dirty="0"/>
              <a:t>The bank’s view would be that Section 1112 provides for a dismissal of the chapter 11 case if the bankruptcy court finds, after notice and hearing, that such structured dismissal is in the best interest of creditors notwithstanding the distribution scheme in the Bankruptcy Code.  Moreover, from a textual perspective, section 349 enables the Bankruptcy Court to determine the effect of a dismissal order if there is appropriate “cause,” including the re-vesting of the property of the debtor subject to prior transactions undertaken in the bankruptcy case, including a structured dismissal.  The fundamental case resolution path in this case is the bankruptcy court making the ultimate decision of what is in the best interest of creditors.</a:t>
            </a:r>
          </a:p>
        </p:txBody>
      </p:sp>
    </p:spTree>
    <p:extLst>
      <p:ext uri="{BB962C8B-B14F-4D97-AF65-F5344CB8AC3E}">
        <p14:creationId xmlns:p14="http://schemas.microsoft.com/office/powerpoint/2010/main" val="1127134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equitable arguments could be made to support approval of the settlement?</a:t>
            </a:r>
          </a:p>
        </p:txBody>
      </p:sp>
      <p:sp>
        <p:nvSpPr>
          <p:cNvPr id="3" name="Content Placeholder 2"/>
          <p:cNvSpPr>
            <a:spLocks noGrp="1"/>
          </p:cNvSpPr>
          <p:nvPr>
            <p:ph idx="1"/>
          </p:nvPr>
        </p:nvSpPr>
        <p:spPr/>
        <p:txBody>
          <a:bodyPr>
            <a:normAutofit fontScale="92500"/>
          </a:bodyPr>
          <a:lstStyle/>
          <a:p>
            <a:r>
              <a:rPr lang="en-US" dirty="0"/>
              <a:t>Plan &amp; Disclosure Statement process would require an additional $30-</a:t>
            </a:r>
            <a:r>
              <a:rPr lang="en-US" dirty="0" err="1"/>
              <a:t>50k</a:t>
            </a:r>
            <a:r>
              <a:rPr lang="en-US" dirty="0"/>
              <a:t> in fees and expenses.</a:t>
            </a:r>
          </a:p>
          <a:p>
            <a:pPr lvl="0"/>
            <a:r>
              <a:rPr lang="en-US" dirty="0"/>
              <a:t>The taxing authorities would be entitled to retain their liens on the assets no matter what.  So while immediate payment would be required under section 1129(a)(9), it may be that these claims can receive their “indubitable equivalent” in value through retention of liens and the need for the lender and/or eventual future purchaser to satisfy the same in order to clear title to the assets.</a:t>
            </a:r>
          </a:p>
          <a:p>
            <a:pPr lvl="0"/>
            <a:r>
              <a:rPr lang="en-US" dirty="0"/>
              <a:t>Not enough funds to pay administrative expenses to confirm a plan.</a:t>
            </a:r>
          </a:p>
          <a:p>
            <a:pPr lvl="0"/>
            <a:r>
              <a:rPr lang="en-US" dirty="0"/>
              <a:t>Only funds going to unsecured creditors are from settlement with committee and Bank.</a:t>
            </a:r>
          </a:p>
          <a:p>
            <a:pPr lvl="0"/>
            <a:r>
              <a:rPr lang="en-US" dirty="0"/>
              <a:t>Significant risk that if settlement is not approved with a motion to dismiss that Bank will settle separately with </a:t>
            </a:r>
            <a:r>
              <a:rPr lang="en-US" dirty="0" err="1"/>
              <a:t>TCEQ</a:t>
            </a:r>
            <a:r>
              <a:rPr lang="en-US" dirty="0"/>
              <a:t> and producer and estate will receive nothing.</a:t>
            </a:r>
          </a:p>
          <a:p>
            <a:pPr lvl="0"/>
            <a:r>
              <a:rPr lang="en-US" dirty="0"/>
              <a:t>Conversion to chapter 7 will result in essentially a no asset case.</a:t>
            </a:r>
          </a:p>
          <a:p>
            <a:pPr lvl="0"/>
            <a:endParaRPr lang="en-US" dirty="0"/>
          </a:p>
          <a:p>
            <a:endParaRPr lang="en-US" dirty="0"/>
          </a:p>
        </p:txBody>
      </p:sp>
    </p:spTree>
    <p:extLst>
      <p:ext uri="{BB962C8B-B14F-4D97-AF65-F5344CB8AC3E}">
        <p14:creationId xmlns:p14="http://schemas.microsoft.com/office/powerpoint/2010/main" val="925587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 Joe Fact Pattern</a:t>
            </a:r>
          </a:p>
        </p:txBody>
      </p:sp>
      <p:sp>
        <p:nvSpPr>
          <p:cNvPr id="3" name="Content Placeholder 2"/>
          <p:cNvSpPr>
            <a:spLocks noGrp="1"/>
          </p:cNvSpPr>
          <p:nvPr>
            <p:ph idx="1"/>
          </p:nvPr>
        </p:nvSpPr>
        <p:spPr/>
        <p:txBody>
          <a:bodyPr>
            <a:normAutofit lnSpcReduction="10000"/>
          </a:bodyPr>
          <a:lstStyle/>
          <a:p>
            <a:r>
              <a:rPr lang="en-US" dirty="0"/>
              <a:t>GI Joe owned 31 retail sporting goods stores.  It </a:t>
            </a:r>
            <a:r>
              <a:rPr lang="en-US" dirty="0">
                <a:effectLst/>
              </a:rPr>
              <a:t>owed approximately $48 million to its Senior Lender, secured by a first priority lien on substantially all of its assets.  Additionally, GI Joe owed approximately $35.2 million to Junior Lender, secured by a second priority lien on substantially all of its assets.</a:t>
            </a:r>
          </a:p>
          <a:p>
            <a:r>
              <a:rPr lang="en-US" dirty="0">
                <a:effectLst/>
              </a:rPr>
              <a:t>GI Joe retail sales significantly decreased due to the global recession and poor holiday sales. The sales shortfalls resulted in the GI Joe defaulting on the loan covenants with their secured lenders</a:t>
            </a:r>
          </a:p>
          <a:p>
            <a:r>
              <a:rPr lang="en-US" dirty="0">
                <a:effectLst/>
              </a:rPr>
              <a:t>When GI Joe was unable to negotiate loan work out arrangements with the secured lenders they retained </a:t>
            </a:r>
            <a:r>
              <a:rPr lang="en-US" dirty="0" err="1">
                <a:effectLst/>
              </a:rPr>
              <a:t>Financo</a:t>
            </a:r>
            <a:r>
              <a:rPr lang="en-US" dirty="0">
                <a:effectLst/>
              </a:rPr>
              <a:t> Inc., as investment banker to solicit potential buyers, and bankruptcy counsel to prosecute chapter 11 cases with the objective to (</a:t>
            </a:r>
            <a:r>
              <a:rPr lang="en-US" dirty="0" err="1">
                <a:effectLst/>
              </a:rPr>
              <a:t>i</a:t>
            </a:r>
            <a:r>
              <a:rPr lang="en-US" dirty="0">
                <a:effectLst/>
              </a:rPr>
              <a:t>) gain access to liquidity, and (ii) execute on one or more sale options including a going concern sale of all of their stores, liquidation of their stores and going-out-business sales (“GOB Sales”) at all stores, or a combination thereof </a:t>
            </a:r>
            <a:endParaRPr lang="en-US" dirty="0"/>
          </a:p>
        </p:txBody>
      </p:sp>
    </p:spTree>
    <p:extLst>
      <p:ext uri="{BB962C8B-B14F-4D97-AF65-F5344CB8AC3E}">
        <p14:creationId xmlns:p14="http://schemas.microsoft.com/office/powerpoint/2010/main" val="2483088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is a Structured Dismissal?</a:t>
            </a:r>
          </a:p>
        </p:txBody>
      </p:sp>
      <p:sp>
        <p:nvSpPr>
          <p:cNvPr id="3" name="Content Placeholder 2"/>
          <p:cNvSpPr>
            <a:spLocks noGrp="1"/>
          </p:cNvSpPr>
          <p:nvPr>
            <p:ph idx="1"/>
          </p:nvPr>
        </p:nvSpPr>
        <p:spPr/>
        <p:txBody>
          <a:bodyPr>
            <a:normAutofit/>
          </a:bodyPr>
          <a:lstStyle/>
          <a:p>
            <a:r>
              <a:rPr lang="en-US" sz="2800" dirty="0"/>
              <a:t>A structured dismissal involves filing a motion to dismiss a debtor’s bankruptcy case pursuant to sections 1112(b), 305(a), and 105(a) of the Bankruptcy Code with additional “bells and whistles” that may address, among other things, claims administration, distributions to creditors, releases, waivers of preference actions, and jurisdictional issues.</a:t>
            </a:r>
          </a:p>
        </p:txBody>
      </p:sp>
    </p:spTree>
    <p:extLst>
      <p:ext uri="{BB962C8B-B14F-4D97-AF65-F5344CB8AC3E}">
        <p14:creationId xmlns:p14="http://schemas.microsoft.com/office/powerpoint/2010/main" val="334659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 Joe Fact Pattern (Cont.)</a:t>
            </a:r>
          </a:p>
        </p:txBody>
      </p:sp>
      <p:sp>
        <p:nvSpPr>
          <p:cNvPr id="3" name="Content Placeholder 2"/>
          <p:cNvSpPr>
            <a:spLocks noGrp="1"/>
          </p:cNvSpPr>
          <p:nvPr>
            <p:ph idx="1"/>
          </p:nvPr>
        </p:nvSpPr>
        <p:spPr/>
        <p:txBody>
          <a:bodyPr>
            <a:normAutofit fontScale="92500" lnSpcReduction="10000"/>
          </a:bodyPr>
          <a:lstStyle/>
          <a:p>
            <a:r>
              <a:rPr lang="en-US" dirty="0">
                <a:effectLst/>
              </a:rPr>
              <a:t>Simultaneously with the filing of their bankruptcy petitions, GI Joe also filed a Motion for Order Approving Bid Procedures for the Sale of Substantially All of the Debtor’s Assets. </a:t>
            </a:r>
          </a:p>
          <a:p>
            <a:r>
              <a:rPr lang="en-US" dirty="0">
                <a:effectLst/>
              </a:rPr>
              <a:t>Pursuant to the proposed DIP Financing, Senior Lender agreed to the use of cash collateral and to provide post-petition </a:t>
            </a:r>
            <a:r>
              <a:rPr lang="en-US" dirty="0" err="1">
                <a:effectLst/>
              </a:rPr>
              <a:t>superpriority</a:t>
            </a:r>
            <a:r>
              <a:rPr lang="en-US" dirty="0">
                <a:effectLst/>
              </a:rPr>
              <a:t> financing in the aggregate principal amount of $50 million. The DIP contemplated a sale of the Debtor’s businesses within 30 days of the petition date.  Pursuant to the proposed sale in the Sale Motion, GI Joe then pursued a two track sale process simultaneously: (a) bids for a sale of as many of the stores as possible as a going concern (“Going Concern Sale”), and (b) bids for liquidation of the GI Joe’s inventory and related assets through GOB Sales. </a:t>
            </a:r>
          </a:p>
          <a:p>
            <a:r>
              <a:rPr lang="en-US" dirty="0">
                <a:effectLst/>
              </a:rPr>
              <a:t>A hearing on the Sale Motion was scheduled in two days.  After the hearing, the Court granted the Sale Motion. Thereafter, GI Joe proceeded with the proposed sales and liquidated all of its assets.  </a:t>
            </a:r>
          </a:p>
          <a:p>
            <a:r>
              <a:rPr lang="en-US" dirty="0">
                <a:effectLst/>
              </a:rPr>
              <a:t>Unfortunately the sale proceeds were insufficient to pay anyone other than the Secured Lenders.</a:t>
            </a:r>
          </a:p>
          <a:p>
            <a:endParaRPr lang="en-US" dirty="0"/>
          </a:p>
        </p:txBody>
      </p:sp>
    </p:spTree>
    <p:extLst>
      <p:ext uri="{BB962C8B-B14F-4D97-AF65-F5344CB8AC3E}">
        <p14:creationId xmlns:p14="http://schemas.microsoft.com/office/powerpoint/2010/main" val="429705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 Joe Fact Pattern (Cont.)</a:t>
            </a:r>
          </a:p>
        </p:txBody>
      </p:sp>
      <p:sp>
        <p:nvSpPr>
          <p:cNvPr id="3" name="Content Placeholder 2"/>
          <p:cNvSpPr>
            <a:spLocks noGrp="1"/>
          </p:cNvSpPr>
          <p:nvPr>
            <p:ph idx="1"/>
          </p:nvPr>
        </p:nvSpPr>
        <p:spPr/>
        <p:txBody>
          <a:bodyPr>
            <a:normAutofit lnSpcReduction="10000"/>
          </a:bodyPr>
          <a:lstStyle/>
          <a:p>
            <a:r>
              <a:rPr lang="en-US" dirty="0"/>
              <a:t>After the sale, GI Joe, the Debtor, the Lenders, Administrative and Priority Claimants, and Unsecured Creditors Committee reach a settlement. The terms of the agreement provide:</a:t>
            </a:r>
          </a:p>
          <a:p>
            <a:pPr lvl="1"/>
            <a:r>
              <a:rPr lang="en-US" dirty="0"/>
              <a:t>The DIP lender will release any interests in any avoidance actions </a:t>
            </a:r>
          </a:p>
          <a:p>
            <a:pPr lvl="1"/>
            <a:r>
              <a:rPr lang="en-US" dirty="0"/>
              <a:t>The Committee will release funds from the Escrow to pay administrative claims</a:t>
            </a:r>
          </a:p>
          <a:p>
            <a:pPr lvl="1"/>
            <a:r>
              <a:rPr lang="en-US" dirty="0"/>
              <a:t>The DIP will also waive any deficiency claims and adequate protection claims on the Escrow funds  to allow for the payment of the administrative claim</a:t>
            </a:r>
          </a:p>
          <a:p>
            <a:r>
              <a:rPr lang="en-US" dirty="0"/>
              <a:t>A 9019 motion is filed on these terms.  In addition the motion provides procedures for addressing claims distribution and dismissal of the case after certificate of completion of the claims process.</a:t>
            </a:r>
          </a:p>
          <a:p>
            <a:pPr lvl="1"/>
            <a:r>
              <a:rPr lang="en-US" dirty="0"/>
              <a:t>The claims process allowed claimant the right to object and </a:t>
            </a:r>
            <a:r>
              <a:rPr lang="en-US" b="1" dirty="0"/>
              <a:t>i</a:t>
            </a:r>
            <a:r>
              <a:rPr lang="en-US" dirty="0"/>
              <a:t>f the parties could not work out the objection there were objections set a hearing before the court.</a:t>
            </a:r>
          </a:p>
          <a:p>
            <a:pPr lvl="1"/>
            <a:r>
              <a:rPr lang="en-US" dirty="0"/>
              <a:t>The priority and unsecured creditors would receive distributions </a:t>
            </a:r>
            <a:r>
              <a:rPr lang="en-US" i="1" dirty="0" err="1"/>
              <a:t>pari</a:t>
            </a:r>
            <a:r>
              <a:rPr lang="en-US" i="1" dirty="0"/>
              <a:t> </a:t>
            </a:r>
            <a:r>
              <a:rPr lang="en-US" i="1" dirty="0" err="1"/>
              <a:t>passu</a:t>
            </a:r>
            <a:endParaRPr lang="en-US" dirty="0"/>
          </a:p>
        </p:txBody>
      </p:sp>
    </p:spTree>
    <p:extLst>
      <p:ext uri="{BB962C8B-B14F-4D97-AF65-F5344CB8AC3E}">
        <p14:creationId xmlns:p14="http://schemas.microsoft.com/office/powerpoint/2010/main" val="11887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 Joe Fact Pattern (Cont.)</a:t>
            </a:r>
          </a:p>
        </p:txBody>
      </p:sp>
      <p:sp>
        <p:nvSpPr>
          <p:cNvPr id="3" name="Content Placeholder 2"/>
          <p:cNvSpPr>
            <a:spLocks noGrp="1"/>
          </p:cNvSpPr>
          <p:nvPr>
            <p:ph idx="1"/>
          </p:nvPr>
        </p:nvSpPr>
        <p:spPr/>
        <p:txBody>
          <a:bodyPr/>
          <a:lstStyle/>
          <a:p>
            <a:r>
              <a:rPr lang="en-US" dirty="0"/>
              <a:t>The United States Trustee objected on various grounds.  </a:t>
            </a:r>
          </a:p>
          <a:p>
            <a:pPr lvl="1"/>
            <a:r>
              <a:rPr lang="en-US" dirty="0"/>
              <a:t>The motion was premature because it requested preapproval of dismissal prior to extensive case administration without support under the Bankruptcy Code.</a:t>
            </a:r>
          </a:p>
          <a:p>
            <a:pPr lvl="1"/>
            <a:r>
              <a:rPr lang="en-US" dirty="0"/>
              <a:t>The 9019 and structured dismissal process violated the absolute priority rule because unsecured priority claimant were treated </a:t>
            </a:r>
            <a:r>
              <a:rPr lang="en-US" i="1" dirty="0" err="1"/>
              <a:t>pari</a:t>
            </a:r>
            <a:r>
              <a:rPr lang="en-US" i="1" dirty="0"/>
              <a:t> </a:t>
            </a:r>
            <a:r>
              <a:rPr lang="en-US" i="1" dirty="0" err="1"/>
              <a:t>passu</a:t>
            </a:r>
            <a:r>
              <a:rPr lang="en-US" i="1" dirty="0"/>
              <a:t> </a:t>
            </a:r>
            <a:r>
              <a:rPr lang="en-US" dirty="0"/>
              <a:t>with general unsecured creditors</a:t>
            </a:r>
          </a:p>
          <a:p>
            <a:pPr lvl="1"/>
            <a:r>
              <a:rPr lang="en-US" dirty="0"/>
              <a:t>The court lacked jurisdiction to administer the Escrow which was by definition not estate property</a:t>
            </a:r>
          </a:p>
        </p:txBody>
      </p:sp>
    </p:spTree>
    <p:extLst>
      <p:ext uri="{BB962C8B-B14F-4D97-AF65-F5344CB8AC3E}">
        <p14:creationId xmlns:p14="http://schemas.microsoft.com/office/powerpoint/2010/main" val="170331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lnSpcReduction="10000"/>
          </a:bodyPr>
          <a:lstStyle/>
          <a:p>
            <a:pPr lvl="0"/>
            <a:r>
              <a:rPr lang="en-US" dirty="0"/>
              <a:t>What are the three options for exiting a Chapter 11 bankruptcy case?  </a:t>
            </a:r>
          </a:p>
          <a:p>
            <a:pPr lvl="1"/>
            <a:r>
              <a:rPr lang="en-US" dirty="0"/>
              <a:t>Confirmed Plan (Reorganization or Liquidation);</a:t>
            </a:r>
          </a:p>
          <a:p>
            <a:pPr lvl="1"/>
            <a:r>
              <a:rPr lang="en-US" dirty="0"/>
              <a:t>Convert to Chapter 7; or </a:t>
            </a:r>
          </a:p>
          <a:p>
            <a:pPr lvl="1"/>
            <a:r>
              <a:rPr lang="en-US" dirty="0"/>
              <a:t>Dismissal (structured that is)</a:t>
            </a:r>
          </a:p>
          <a:p>
            <a:pPr lvl="0"/>
            <a:r>
              <a:rPr lang="en-US" dirty="0"/>
              <a:t>Why should or shouldn’t 9019 be part of a structured dismissal?</a:t>
            </a:r>
          </a:p>
          <a:p>
            <a:pPr lvl="0"/>
            <a:r>
              <a:rPr lang="en-US" dirty="0"/>
              <a:t>Should the structured dismissal include a provision  that requires prior orders of the court to survive dismissal?</a:t>
            </a:r>
          </a:p>
          <a:p>
            <a:pPr lvl="0"/>
            <a:r>
              <a:rPr lang="en-US" dirty="0"/>
              <a:t>Why should the structured dismissal contain a provision for a bankruptcy court’s retention of jurisdiction?  For all or certain post-dismissal matters?</a:t>
            </a:r>
          </a:p>
          <a:p>
            <a:pPr lvl="0"/>
            <a:r>
              <a:rPr lang="en-US" dirty="0"/>
              <a:t>What needs to be shown per § 1112(b) to have a case converted or dismissed? </a:t>
            </a:r>
          </a:p>
          <a:p>
            <a:pPr lvl="0"/>
            <a:endParaRPr lang="en-US" dirty="0"/>
          </a:p>
        </p:txBody>
      </p:sp>
    </p:spTree>
    <p:extLst>
      <p:ext uri="{BB962C8B-B14F-4D97-AF65-F5344CB8AC3E}">
        <p14:creationId xmlns:p14="http://schemas.microsoft.com/office/powerpoint/2010/main" val="110815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fontScale="92500" lnSpcReduction="10000"/>
          </a:bodyPr>
          <a:lstStyle/>
          <a:p>
            <a:pPr lvl="0"/>
            <a:r>
              <a:rPr lang="en-US" dirty="0"/>
              <a:t>What are examples of cause?  </a:t>
            </a:r>
          </a:p>
          <a:p>
            <a:pPr lvl="1"/>
            <a:r>
              <a:rPr lang="en-US" dirty="0"/>
              <a:t>See §1112(b)(4); non-exhaustive list which means the Court is not limited to the examples of cause listed therein §1112(b)(4)</a:t>
            </a:r>
          </a:p>
          <a:p>
            <a:pPr lvl="0"/>
            <a:r>
              <a:rPr lang="en-US" dirty="0"/>
              <a:t>What do parties seeking approval of such structured dismissals typically argue?  </a:t>
            </a:r>
          </a:p>
          <a:p>
            <a:pPr lvl="1"/>
            <a:r>
              <a:rPr lang="en-US" dirty="0"/>
              <a:t>Section 1112(b)(4)’s list of what constitutes “cause” for dismissal is nonexclusive and that the bankruptcy court has broad discretion, including the court’s power under §105, to approve a structured dismissal, if it is in the best interest of the creditors.</a:t>
            </a:r>
          </a:p>
          <a:p>
            <a:pPr lvl="0"/>
            <a:r>
              <a:rPr lang="en-US" dirty="0"/>
              <a:t>What are the two (2) primary causes used for structured dismissal?</a:t>
            </a:r>
          </a:p>
          <a:p>
            <a:pPr lvl="1"/>
            <a:r>
              <a:rPr lang="en-US" dirty="0"/>
              <a:t>A substantial or continuing loss to or diminution of the estate and the absence of ta reasonable likelihood of rehabilitation </a:t>
            </a:r>
            <a:r>
              <a:rPr lang="en-US"/>
              <a:t>§1112(</a:t>
            </a:r>
            <a:r>
              <a:rPr lang="en-US" dirty="0"/>
              <a:t>b)(4)(A); and</a:t>
            </a:r>
          </a:p>
          <a:p>
            <a:pPr lvl="0"/>
            <a:r>
              <a:rPr lang="en-US" dirty="0"/>
              <a:t>The Debtor is unable to effectuate substantial consummation of a plan. </a:t>
            </a:r>
          </a:p>
          <a:p>
            <a:pPr lvl="1"/>
            <a:r>
              <a:rPr lang="en-US" dirty="0"/>
              <a:t>Section 1112(b)(4)(M)</a:t>
            </a:r>
          </a:p>
          <a:p>
            <a:pPr marL="36900" indent="0">
              <a:buNone/>
            </a:pPr>
            <a:endParaRPr lang="en-US" dirty="0"/>
          </a:p>
        </p:txBody>
      </p:sp>
    </p:spTree>
    <p:extLst>
      <p:ext uri="{BB962C8B-B14F-4D97-AF65-F5344CB8AC3E}">
        <p14:creationId xmlns:p14="http://schemas.microsoft.com/office/powerpoint/2010/main" val="365021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lvl="0"/>
            <a:r>
              <a:rPr lang="en-US" dirty="0"/>
              <a:t>Why would a structured dismissal be preferred over conversion?  </a:t>
            </a:r>
          </a:p>
          <a:p>
            <a:pPr lvl="1"/>
            <a:r>
              <a:rPr lang="en-US" dirty="0"/>
              <a:t>Costs associated with conversion to and administration of a Chapter 7 case.</a:t>
            </a:r>
          </a:p>
          <a:p>
            <a:pPr lvl="0"/>
            <a:r>
              <a:rPr lang="en-US" dirty="0"/>
              <a:t>What is another statute used for structured dismissal? </a:t>
            </a:r>
          </a:p>
          <a:p>
            <a:pPr lvl="1"/>
            <a:r>
              <a:rPr lang="en-US" dirty="0"/>
              <a:t>Section 305, which basically states that a court may dismiss a case under the Bankruptcy Code if the interests of the creditors and debtor would be better served by such dismissal. Can be used in both voluntary and involuntary cases.</a:t>
            </a:r>
          </a:p>
          <a:p>
            <a:pPr lvl="0"/>
            <a:r>
              <a:rPr lang="en-US" dirty="0"/>
              <a:t>Why is dismissal under § 305 considered an extraordinary remedy?  </a:t>
            </a:r>
          </a:p>
          <a:p>
            <a:pPr lvl="1"/>
            <a:r>
              <a:rPr lang="en-US" dirty="0"/>
              <a:t>Because if a case is dismissed under § 305(a), that dismissal is subject to review by a district court, but is not subject to review by an </a:t>
            </a:r>
            <a:r>
              <a:rPr lang="en-US"/>
              <a:t>appellate court per </a:t>
            </a:r>
            <a:r>
              <a:rPr lang="en-US" dirty="0"/>
              <a:t>§ 305(c).  Dismissal is appropriate under 305(a) only where both creditors and debtor would be better served by a dismissal.</a:t>
            </a:r>
          </a:p>
          <a:p>
            <a:endParaRPr lang="en-US" dirty="0"/>
          </a:p>
        </p:txBody>
      </p:sp>
    </p:spTree>
    <p:extLst>
      <p:ext uri="{BB962C8B-B14F-4D97-AF65-F5344CB8AC3E}">
        <p14:creationId xmlns:p14="http://schemas.microsoft.com/office/powerpoint/2010/main" val="299108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Chapter 13 Absolute Right to Dismiss</a:t>
            </a:r>
            <a:br>
              <a:rPr lang="en-US" dirty="0"/>
            </a:br>
            <a:r>
              <a:rPr lang="en-US" dirty="0"/>
              <a:t>11 U.S.C § 1307 (b) </a:t>
            </a:r>
          </a:p>
        </p:txBody>
      </p:sp>
      <p:sp>
        <p:nvSpPr>
          <p:cNvPr id="8" name="Content Placeholder 7"/>
          <p:cNvSpPr>
            <a:spLocks noGrp="1"/>
          </p:cNvSpPr>
          <p:nvPr>
            <p:ph idx="1"/>
          </p:nvPr>
        </p:nvSpPr>
        <p:spPr/>
        <p:txBody>
          <a:bodyPr>
            <a:normAutofit/>
          </a:bodyPr>
          <a:lstStyle/>
          <a:p>
            <a:r>
              <a:rPr lang="en-US" dirty="0"/>
              <a:t>On request of the debtor at any time, if the case has not been converted under section 706, 1112, or 1208 of this title, the court shall dismiss a case under this chapter. Any waiver of the right to dismiss under this subsection is unenforceable.</a:t>
            </a:r>
          </a:p>
          <a:p>
            <a:pPr marL="0" indent="0">
              <a:buNone/>
            </a:pPr>
            <a:endParaRPr lang="en-US" dirty="0"/>
          </a:p>
          <a:p>
            <a:r>
              <a:rPr lang="en-US" i="1" dirty="0"/>
              <a:t>In re Jacobsen</a:t>
            </a:r>
            <a:r>
              <a:rPr lang="en-US" dirty="0"/>
              <a:t>, 609 F. 3d 647, 5</a:t>
            </a:r>
            <a:r>
              <a:rPr lang="en-US" baseline="30000" dirty="0"/>
              <a:t>th</a:t>
            </a:r>
            <a:r>
              <a:rPr lang="en-US" dirty="0"/>
              <a:t> Circuit 2010. </a:t>
            </a:r>
          </a:p>
          <a:p>
            <a:pPr lvl="1"/>
            <a:r>
              <a:rPr lang="en-US" dirty="0"/>
              <a:t>Held  that the right to dismiss under 11 U.S.C. § 1307(b) is subject to a limited exception for bad-faith conduct or abuse of the bankruptcy process</a:t>
            </a:r>
          </a:p>
          <a:p>
            <a:pPr lvl="2"/>
            <a:r>
              <a:rPr lang="en-US" dirty="0"/>
              <a:t>Cited - </a:t>
            </a:r>
            <a:r>
              <a:rPr lang="en-US" dirty="0" err="1"/>
              <a:t>Marrama</a:t>
            </a:r>
            <a:r>
              <a:rPr lang="en-US" dirty="0"/>
              <a:t> v. Citizens Bank of Massachusetts, 549 U.S. 365, 127 S. Ct. 1105, SCOTUS 2007. </a:t>
            </a:r>
          </a:p>
        </p:txBody>
      </p:sp>
    </p:spTree>
    <p:extLst>
      <p:ext uri="{BB962C8B-B14F-4D97-AF65-F5344CB8AC3E}">
        <p14:creationId xmlns:p14="http://schemas.microsoft.com/office/powerpoint/2010/main" val="276999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fade">
                                      <p:cBhvr>
                                        <p:cTn id="18"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13 Hypothetical</a:t>
            </a:r>
          </a:p>
        </p:txBody>
      </p:sp>
      <p:sp>
        <p:nvSpPr>
          <p:cNvPr id="3" name="Content Placeholder 2"/>
          <p:cNvSpPr>
            <a:spLocks noGrp="1"/>
          </p:cNvSpPr>
          <p:nvPr>
            <p:ph idx="1"/>
          </p:nvPr>
        </p:nvSpPr>
        <p:spPr/>
        <p:txBody>
          <a:bodyPr>
            <a:normAutofit/>
          </a:bodyPr>
          <a:lstStyle/>
          <a:p>
            <a:r>
              <a:rPr lang="en-US" dirty="0"/>
              <a:t>Couple filed Chapter 13 Bankruptcy to stop a pending foreclosure on their homestead. </a:t>
            </a:r>
          </a:p>
          <a:p>
            <a:r>
              <a:rPr lang="en-US" dirty="0"/>
              <a:t>They are 6 months behind on payments and owe the mortgage company $24,0000.00. </a:t>
            </a:r>
          </a:p>
          <a:p>
            <a:r>
              <a:rPr lang="en-US" dirty="0"/>
              <a:t>Their cars are paid for but they have $80,000.00 in general unsecured debt, $30,000.00 of it is student loans. </a:t>
            </a:r>
          </a:p>
          <a:p>
            <a:endParaRPr lang="en-US" dirty="0"/>
          </a:p>
        </p:txBody>
      </p:sp>
    </p:spTree>
    <p:extLst>
      <p:ext uri="{BB962C8B-B14F-4D97-AF65-F5344CB8AC3E}">
        <p14:creationId xmlns:p14="http://schemas.microsoft.com/office/powerpoint/2010/main" val="2382044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836" y="365125"/>
            <a:ext cx="11436178" cy="1325563"/>
          </a:xfrm>
        </p:spPr>
        <p:txBody>
          <a:bodyPr>
            <a:normAutofit/>
          </a:bodyPr>
          <a:lstStyle/>
          <a:p>
            <a:pPr marL="0" indent="0"/>
            <a:r>
              <a:rPr lang="en-US" dirty="0"/>
              <a:t>Can the Debtors voluntarily dismiss their case if: </a:t>
            </a:r>
          </a:p>
        </p:txBody>
      </p:sp>
      <p:sp>
        <p:nvSpPr>
          <p:cNvPr id="3" name="Content Placeholder 2"/>
          <p:cNvSpPr>
            <a:spLocks noGrp="1"/>
          </p:cNvSpPr>
          <p:nvPr>
            <p:ph idx="1"/>
          </p:nvPr>
        </p:nvSpPr>
        <p:spPr/>
        <p:txBody>
          <a:bodyPr>
            <a:normAutofit fontScale="92500" lnSpcReduction="10000"/>
          </a:bodyPr>
          <a:lstStyle/>
          <a:p>
            <a:r>
              <a:rPr lang="en-US" dirty="0" err="1"/>
              <a:t>Mrs’</a:t>
            </a:r>
            <a:r>
              <a:rPr lang="en-US" dirty="0"/>
              <a:t> mother passes away post-petition, post confirmation but within 180 days of filing and leaves her an inheritance of $75,000.00?</a:t>
            </a:r>
          </a:p>
          <a:p>
            <a:pPr lvl="2"/>
            <a:r>
              <a:rPr lang="en-US" dirty="0"/>
              <a:t>11 USC § 541(a)(5) Any interest in property that would have been property of the estate if such interest had been an interest of the debtor on the date of the filing of the petition, and that the debtor acquires or becomes entitled to acquire within 180 days after such date—</a:t>
            </a:r>
            <a:r>
              <a:rPr lang="en-US" b="1" dirty="0"/>
              <a:t>(A)</a:t>
            </a:r>
            <a:r>
              <a:rPr lang="en-US" dirty="0"/>
              <a:t>by bequest, devise, or inheritance;</a:t>
            </a:r>
          </a:p>
          <a:p>
            <a:r>
              <a:rPr lang="en-US" dirty="0"/>
              <a:t>The inheritance was received after 180 days?</a:t>
            </a:r>
          </a:p>
          <a:p>
            <a:pPr lvl="2"/>
            <a:r>
              <a:rPr lang="en-US" dirty="0"/>
              <a:t> 11 USC § 1306 </a:t>
            </a:r>
            <a:r>
              <a:rPr lang="en-US" b="1" dirty="0"/>
              <a:t>(a)</a:t>
            </a:r>
            <a:r>
              <a:rPr lang="en-US" dirty="0"/>
              <a:t>Property of the estate includes, in addition to the property specified in section 541 of this title </a:t>
            </a:r>
            <a:r>
              <a:rPr lang="en-US" b="1" dirty="0"/>
              <a:t>(1)</a:t>
            </a:r>
            <a:r>
              <a:rPr lang="en-US" dirty="0"/>
              <a:t>all property of the kind specified in such section that the debtor acquires after the commencement of the case but before the case is closed, dismissed, or converted to a case under chapter 7, 11 or 12 of this title, whichever occurs first; and</a:t>
            </a:r>
          </a:p>
          <a:p>
            <a:r>
              <a:rPr lang="en-US" dirty="0"/>
              <a:t>The mother passed away pre-petition but the debtor’s didn’t know of any inheritance. Found out from a lawyer trying to administer their mother’s interest in real property? </a:t>
            </a:r>
          </a:p>
          <a:p>
            <a:r>
              <a:rPr lang="en-US" dirty="0"/>
              <a:t>The mother passed away pre-petition and the debtors knew about possible inheritance but nothing had been probated yet? </a:t>
            </a:r>
          </a:p>
        </p:txBody>
      </p:sp>
    </p:spTree>
    <p:extLst>
      <p:ext uri="{BB962C8B-B14F-4D97-AF65-F5344CB8AC3E}">
        <p14:creationId xmlns:p14="http://schemas.microsoft.com/office/powerpoint/2010/main" val="249886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on a case by case basis</a:t>
            </a:r>
          </a:p>
        </p:txBody>
      </p:sp>
      <p:sp>
        <p:nvSpPr>
          <p:cNvPr id="3" name="Content Placeholder 2"/>
          <p:cNvSpPr>
            <a:spLocks noGrp="1"/>
          </p:cNvSpPr>
          <p:nvPr>
            <p:ph idx="1"/>
          </p:nvPr>
        </p:nvSpPr>
        <p:spPr/>
        <p:txBody>
          <a:bodyPr>
            <a:normAutofit fontScale="92500" lnSpcReduction="10000"/>
          </a:bodyPr>
          <a:lstStyle/>
          <a:p>
            <a:r>
              <a:rPr lang="en-US" dirty="0"/>
              <a:t>Good faith / Bad faith </a:t>
            </a:r>
          </a:p>
          <a:p>
            <a:pPr lvl="1"/>
            <a:r>
              <a:rPr lang="en-US" dirty="0"/>
              <a:t>Did the debtors understand they had an interest on the date of filing</a:t>
            </a:r>
          </a:p>
          <a:p>
            <a:pPr lvl="1"/>
            <a:r>
              <a:rPr lang="en-US" dirty="0"/>
              <a:t>Was the non-disclosure intentional</a:t>
            </a:r>
          </a:p>
          <a:p>
            <a:pPr lvl="1"/>
            <a:r>
              <a:rPr lang="en-US" dirty="0"/>
              <a:t>Sophistication of the debtors </a:t>
            </a:r>
          </a:p>
          <a:p>
            <a:pPr lvl="1"/>
            <a:r>
              <a:rPr lang="en-US" dirty="0"/>
              <a:t>Where are they in their case</a:t>
            </a:r>
          </a:p>
          <a:p>
            <a:pPr lvl="1"/>
            <a:r>
              <a:rPr lang="en-US" dirty="0"/>
              <a:t>Performance in the case to date</a:t>
            </a:r>
          </a:p>
          <a:p>
            <a:pPr lvl="1"/>
            <a:r>
              <a:rPr lang="en-US" dirty="0"/>
              <a:t>Reason for dismissal – is it just they don’t want to pay money to their creditors</a:t>
            </a:r>
          </a:p>
          <a:p>
            <a:pPr lvl="1"/>
            <a:r>
              <a:rPr lang="en-US" dirty="0"/>
              <a:t>Timing - Disclosure was timely, without the intent to hinder, delay or defraud creditors</a:t>
            </a:r>
          </a:p>
          <a:p>
            <a:pPr lvl="1"/>
            <a:r>
              <a:rPr lang="en-US" dirty="0"/>
              <a:t>Know it’s coming vs they have money in hand</a:t>
            </a:r>
          </a:p>
          <a:p>
            <a:pPr lvl="1"/>
            <a:r>
              <a:rPr lang="en-US" dirty="0"/>
              <a:t>Are they acting in good faith</a:t>
            </a:r>
          </a:p>
          <a:p>
            <a:pPr lvl="1"/>
            <a:r>
              <a:rPr lang="en-US" dirty="0"/>
              <a:t>Avoid objection from creditors and court ordered conversion to chapter 7</a:t>
            </a:r>
          </a:p>
          <a:p>
            <a:endParaRPr lang="en-US" dirty="0"/>
          </a:p>
        </p:txBody>
      </p:sp>
    </p:spTree>
    <p:extLst>
      <p:ext uri="{BB962C8B-B14F-4D97-AF65-F5344CB8AC3E}">
        <p14:creationId xmlns:p14="http://schemas.microsoft.com/office/powerpoint/2010/main" val="3598030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is a Structured Conversion?</a:t>
            </a:r>
          </a:p>
        </p:txBody>
      </p:sp>
      <p:sp>
        <p:nvSpPr>
          <p:cNvPr id="3" name="Content Placeholder 2"/>
          <p:cNvSpPr>
            <a:spLocks noGrp="1"/>
          </p:cNvSpPr>
          <p:nvPr>
            <p:ph idx="1"/>
          </p:nvPr>
        </p:nvSpPr>
        <p:spPr/>
        <p:txBody>
          <a:bodyPr>
            <a:normAutofit/>
          </a:bodyPr>
          <a:lstStyle/>
          <a:p>
            <a:r>
              <a:rPr lang="en-US" sz="2800" dirty="0"/>
              <a:t>“Structured Conversions” are conversions to Chapter 7 which contain various agreements among the pre-conversion participants and “carve outs” for payment of various post-sale expenses in return for cooperation in the post-sale transition of assets or business.</a:t>
            </a:r>
          </a:p>
        </p:txBody>
      </p:sp>
    </p:spTree>
    <p:extLst>
      <p:ext uri="{BB962C8B-B14F-4D97-AF65-F5344CB8AC3E}">
        <p14:creationId xmlns:p14="http://schemas.microsoft.com/office/powerpoint/2010/main" val="3290269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Dismissal in Chapter 13</a:t>
            </a:r>
          </a:p>
        </p:txBody>
      </p:sp>
      <p:sp>
        <p:nvSpPr>
          <p:cNvPr id="3" name="Content Placeholder 2"/>
          <p:cNvSpPr>
            <a:spLocks noGrp="1"/>
          </p:cNvSpPr>
          <p:nvPr>
            <p:ph idx="1"/>
          </p:nvPr>
        </p:nvSpPr>
        <p:spPr/>
        <p:txBody>
          <a:bodyPr>
            <a:normAutofit lnSpcReduction="10000"/>
          </a:bodyPr>
          <a:lstStyle/>
          <a:p>
            <a:r>
              <a:rPr lang="en-US" dirty="0"/>
              <a:t>Same debtors no inheritance. Instead they received a loan modification from the mortgage company post-confirmation.</a:t>
            </a:r>
          </a:p>
          <a:p>
            <a:r>
              <a:rPr lang="en-US" dirty="0"/>
              <a:t>Factors to consider for dismissal vs discharge: </a:t>
            </a:r>
          </a:p>
          <a:p>
            <a:pPr lvl="1"/>
            <a:r>
              <a:rPr lang="en-US" dirty="0"/>
              <a:t>Can they afford to stay in a modified case</a:t>
            </a:r>
          </a:p>
          <a:p>
            <a:pPr lvl="1"/>
            <a:r>
              <a:rPr lang="en-US" dirty="0"/>
              <a:t>How many creditors filed claims / are they concerned about collection activity outside the bankruptcy from unsecured creditors</a:t>
            </a:r>
          </a:p>
          <a:p>
            <a:pPr lvl="1"/>
            <a:r>
              <a:rPr lang="en-US" dirty="0"/>
              <a:t>Do they need continued deferral of student loans</a:t>
            </a:r>
          </a:p>
          <a:p>
            <a:pPr lvl="1"/>
            <a:r>
              <a:rPr lang="en-US" dirty="0"/>
              <a:t>Are they 36 or 60 month commitment period</a:t>
            </a:r>
          </a:p>
          <a:p>
            <a:pPr lvl="1"/>
            <a:r>
              <a:rPr lang="en-US" dirty="0"/>
              <a:t>Is a discharge in their best interest</a:t>
            </a:r>
          </a:p>
          <a:p>
            <a:pPr lvl="2"/>
            <a:r>
              <a:rPr lang="en-US" dirty="0"/>
              <a:t>Sick debtor with ongoing medical expenses/bills</a:t>
            </a:r>
          </a:p>
          <a:p>
            <a:pPr lvl="2"/>
            <a:r>
              <a:rPr lang="en-US" dirty="0"/>
              <a:t>Would a discharge in a future case be more beneficial?</a:t>
            </a:r>
          </a:p>
          <a:p>
            <a:pPr marL="457200" lvl="1" indent="0">
              <a:buNone/>
            </a:pPr>
            <a:endParaRPr lang="en-US" dirty="0"/>
          </a:p>
        </p:txBody>
      </p:sp>
    </p:spTree>
    <p:extLst>
      <p:ext uri="{BB962C8B-B14F-4D97-AF65-F5344CB8AC3E}">
        <p14:creationId xmlns:p14="http://schemas.microsoft.com/office/powerpoint/2010/main" val="1725791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do you have to do?</a:t>
            </a:r>
          </a:p>
        </p:txBody>
      </p:sp>
      <p:sp>
        <p:nvSpPr>
          <p:cNvPr id="3" name="Content Placeholder 2"/>
          <p:cNvSpPr>
            <a:spLocks noGrp="1"/>
          </p:cNvSpPr>
          <p:nvPr>
            <p:ph idx="1"/>
          </p:nvPr>
        </p:nvSpPr>
        <p:spPr/>
        <p:txBody>
          <a:bodyPr>
            <a:noAutofit/>
          </a:bodyPr>
          <a:lstStyle/>
          <a:p>
            <a:r>
              <a:rPr lang="en-US" sz="2800" dirty="0"/>
              <a:t>To obtain approval of a motion for structured dismissal, movants must generally prove that: </a:t>
            </a:r>
          </a:p>
          <a:p>
            <a:r>
              <a:rPr lang="en-US" sz="2800" dirty="0"/>
              <a:t>(1) the court has the power to enter an order approving a structured dismissal pursuant to section 105(a) of the Bankruptcy Code; </a:t>
            </a:r>
          </a:p>
          <a:p>
            <a:r>
              <a:rPr lang="en-US" sz="2800" dirty="0"/>
              <a:t>(2) “cause” exists to approve the structured dismissal; and </a:t>
            </a:r>
          </a:p>
          <a:p>
            <a:r>
              <a:rPr lang="en-US" sz="2800" dirty="0"/>
              <a:t>(3) the structured dismissal is in the best interest of the debtor’s creditors pursuant to section 1112(b) of the Bankruptcy Code</a:t>
            </a:r>
          </a:p>
        </p:txBody>
      </p:sp>
    </p:spTree>
    <p:extLst>
      <p:ext uri="{BB962C8B-B14F-4D97-AF65-F5344CB8AC3E}">
        <p14:creationId xmlns:p14="http://schemas.microsoft.com/office/powerpoint/2010/main" val="19263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Circuit Decisions and Circuit Splits</a:t>
            </a:r>
          </a:p>
        </p:txBody>
      </p:sp>
      <p:sp>
        <p:nvSpPr>
          <p:cNvPr id="3" name="Content Placeholder 2"/>
          <p:cNvSpPr>
            <a:spLocks noGrp="1"/>
          </p:cNvSpPr>
          <p:nvPr>
            <p:ph idx="1"/>
          </p:nvPr>
        </p:nvSpPr>
        <p:spPr/>
        <p:txBody>
          <a:bodyPr/>
          <a:lstStyle/>
          <a:p>
            <a:pPr algn="just"/>
            <a:r>
              <a:rPr lang="en-US" sz="2600" i="1" dirty="0"/>
              <a:t>In re </a:t>
            </a:r>
            <a:r>
              <a:rPr lang="en-US" sz="2600" i="1" dirty="0" err="1"/>
              <a:t>AWECO</a:t>
            </a:r>
            <a:r>
              <a:rPr lang="en-US" sz="2600" i="1" dirty="0"/>
              <a:t>, Inc.</a:t>
            </a:r>
            <a:r>
              <a:rPr lang="en-US" sz="2600" dirty="0"/>
              <a:t>, 725 </a:t>
            </a:r>
            <a:r>
              <a:rPr lang="en-US" sz="2600" dirty="0" err="1"/>
              <a:t>F.2d</a:t>
            </a:r>
            <a:r>
              <a:rPr lang="en-US" sz="2600" dirty="0"/>
              <a:t> 293 (5th Cir. 1984)</a:t>
            </a:r>
          </a:p>
          <a:p>
            <a:pPr algn="just"/>
            <a:r>
              <a:rPr lang="en-US" sz="2600" i="1" dirty="0"/>
              <a:t>In re Iridium Operating, LLC</a:t>
            </a:r>
            <a:r>
              <a:rPr lang="en-US" sz="2600" dirty="0"/>
              <a:t>, 478 </a:t>
            </a:r>
            <a:r>
              <a:rPr lang="en-US" sz="2600" dirty="0" err="1"/>
              <a:t>F.3d</a:t>
            </a:r>
            <a:r>
              <a:rPr lang="en-US" sz="2600" dirty="0"/>
              <a:t> 452 (</a:t>
            </a:r>
            <a:r>
              <a:rPr lang="en-US" sz="2600" dirty="0" err="1"/>
              <a:t>2d</a:t>
            </a:r>
            <a:r>
              <a:rPr lang="en-US" sz="2600" dirty="0"/>
              <a:t> Cir. 2007)</a:t>
            </a:r>
          </a:p>
          <a:p>
            <a:pPr algn="just"/>
            <a:r>
              <a:rPr lang="en-US" sz="2800" i="1" dirty="0"/>
              <a:t>In re </a:t>
            </a:r>
            <a:r>
              <a:rPr lang="en-US" sz="2800" i="1" dirty="0" err="1"/>
              <a:t>Braniff</a:t>
            </a:r>
            <a:r>
              <a:rPr lang="en-US" sz="2800" dirty="0"/>
              <a:t>, 700 </a:t>
            </a:r>
            <a:r>
              <a:rPr lang="en-US" sz="2800" dirty="0" err="1"/>
              <a:t>F.2d</a:t>
            </a:r>
            <a:r>
              <a:rPr lang="en-US" sz="2800" dirty="0"/>
              <a:t> 935 (5th Cir. 1983)</a:t>
            </a:r>
            <a:endParaRPr lang="en-US" sz="2600" dirty="0"/>
          </a:p>
        </p:txBody>
      </p:sp>
    </p:spTree>
    <p:extLst>
      <p:ext uri="{BB962C8B-B14F-4D97-AF65-F5344CB8AC3E}">
        <p14:creationId xmlns:p14="http://schemas.microsoft.com/office/powerpoint/2010/main" val="406774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a:t>In re </a:t>
            </a:r>
            <a:r>
              <a:rPr lang="en-US" sz="3600" i="1" dirty="0" err="1"/>
              <a:t>AWECO</a:t>
            </a:r>
            <a:r>
              <a:rPr lang="en-US" sz="3600" i="1" dirty="0"/>
              <a:t>, Inc.</a:t>
            </a:r>
            <a:r>
              <a:rPr lang="en-US" sz="3600" dirty="0"/>
              <a:t>, 725 </a:t>
            </a:r>
            <a:r>
              <a:rPr lang="en-US" sz="3600" dirty="0" err="1"/>
              <a:t>F.2d</a:t>
            </a:r>
            <a:r>
              <a:rPr lang="en-US" sz="3600" dirty="0"/>
              <a:t> 293 (5th Cir. 1984)</a:t>
            </a:r>
            <a:endParaRPr lang="en-US" sz="3600" i="1" dirty="0"/>
          </a:p>
        </p:txBody>
      </p:sp>
      <p:sp>
        <p:nvSpPr>
          <p:cNvPr id="3" name="Content Placeholder 2"/>
          <p:cNvSpPr>
            <a:spLocks noGrp="1"/>
          </p:cNvSpPr>
          <p:nvPr>
            <p:ph idx="1"/>
          </p:nvPr>
        </p:nvSpPr>
        <p:spPr/>
        <p:txBody>
          <a:bodyPr>
            <a:normAutofit fontScale="92500" lnSpcReduction="10000"/>
          </a:bodyPr>
          <a:lstStyle/>
          <a:p>
            <a:pPr marL="742950" lvl="2" indent="-342900" algn="just"/>
            <a:r>
              <a:rPr lang="en-US" sz="2800" dirty="0"/>
              <a:t>Creditor brought a $27 million breach-of-contract suit against the debtor. </a:t>
            </a:r>
          </a:p>
          <a:p>
            <a:pPr marL="742950" lvl="2" indent="-342900" algn="just"/>
            <a:r>
              <a:rPr lang="en-US" sz="2800" dirty="0"/>
              <a:t>Debtor ultimately sought approval of a settlement that paid $5.3 million of estate property to the creditor to settle this nonpriority, unsecured claim. </a:t>
            </a:r>
          </a:p>
          <a:p>
            <a:pPr marL="742950" lvl="2" indent="-342900" algn="just"/>
            <a:r>
              <a:rPr lang="en-US" sz="2800" dirty="0"/>
              <a:t>IRS held priority tax claims that would not be paid in full because of the settlement. </a:t>
            </a:r>
          </a:p>
          <a:p>
            <a:pPr marL="742950" lvl="2" indent="-342900" algn="just"/>
            <a:r>
              <a:rPr lang="en-US" sz="2800" dirty="0"/>
              <a:t>Any distribution from settlement proceeds must be “fair and equitable” to all creditors. </a:t>
            </a:r>
          </a:p>
          <a:p>
            <a:endParaRPr lang="en-US" dirty="0"/>
          </a:p>
        </p:txBody>
      </p:sp>
    </p:spTree>
    <p:extLst>
      <p:ext uri="{BB962C8B-B14F-4D97-AF65-F5344CB8AC3E}">
        <p14:creationId xmlns:p14="http://schemas.microsoft.com/office/powerpoint/2010/main" val="163810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a:t>In re Iridium Operating LLC</a:t>
            </a:r>
            <a:r>
              <a:rPr lang="en-US" sz="3600" dirty="0"/>
              <a:t>, 478 </a:t>
            </a:r>
            <a:r>
              <a:rPr lang="en-US" sz="3600" dirty="0" err="1"/>
              <a:t>F.3d</a:t>
            </a:r>
            <a:r>
              <a:rPr lang="en-US" sz="3600" dirty="0"/>
              <a:t> 452 (2</a:t>
            </a:r>
            <a:r>
              <a:rPr lang="en-US" sz="3600" baseline="30000" dirty="0"/>
              <a:t>nd</a:t>
            </a:r>
            <a:r>
              <a:rPr lang="en-US" sz="3600" dirty="0"/>
              <a:t> Cir. 2007)</a:t>
            </a:r>
            <a:endParaRPr lang="en-US" sz="3600" i="1" dirty="0"/>
          </a:p>
        </p:txBody>
      </p:sp>
      <p:sp>
        <p:nvSpPr>
          <p:cNvPr id="3" name="Content Placeholder 2"/>
          <p:cNvSpPr>
            <a:spLocks noGrp="1"/>
          </p:cNvSpPr>
          <p:nvPr>
            <p:ph idx="1"/>
          </p:nvPr>
        </p:nvSpPr>
        <p:spPr/>
        <p:txBody>
          <a:bodyPr>
            <a:normAutofit fontScale="85000" lnSpcReduction="20000"/>
          </a:bodyPr>
          <a:lstStyle/>
          <a:p>
            <a:pPr marL="742950" lvl="2" indent="-342900" algn="just"/>
            <a:r>
              <a:rPr lang="en-US" sz="2800" dirty="0"/>
              <a:t>Committee sued various prepetition lenders and sought to settle with them. Settlement created a litigation trust to pursue claims against Motorola, who held approximately $700 million in administrative claims. </a:t>
            </a:r>
          </a:p>
          <a:p>
            <a:pPr marL="742950" lvl="2" indent="-342900" algn="just"/>
            <a:r>
              <a:rPr lang="en-US" sz="2800" dirty="0"/>
              <a:t>Settlement provided that any funds remaining in the trust at the conclusion of the litigation would be distributed to the unsecured creditors, skipping over Motorola. </a:t>
            </a:r>
          </a:p>
          <a:p>
            <a:pPr marL="742950" lvl="2" indent="-342900" algn="just"/>
            <a:r>
              <a:rPr lang="en-US" sz="2800" dirty="0"/>
              <a:t>“Whether a particular settlement's distribution scheme complies with the Code’s priority scheme must be the most important factor for the bankruptcy court to determine whether the settlement is ‘fair and equitable.’”</a:t>
            </a:r>
          </a:p>
          <a:p>
            <a:endParaRPr lang="en-US" dirty="0"/>
          </a:p>
        </p:txBody>
      </p:sp>
    </p:spTree>
    <p:extLst>
      <p:ext uri="{BB962C8B-B14F-4D97-AF65-F5344CB8AC3E}">
        <p14:creationId xmlns:p14="http://schemas.microsoft.com/office/powerpoint/2010/main" val="3359029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 re </a:t>
            </a:r>
            <a:r>
              <a:rPr lang="en-US" i="1" dirty="0" err="1"/>
              <a:t>Braniff</a:t>
            </a:r>
            <a:r>
              <a:rPr lang="en-US" dirty="0"/>
              <a:t>, 700 </a:t>
            </a:r>
            <a:r>
              <a:rPr lang="en-US" dirty="0" err="1"/>
              <a:t>F.2d</a:t>
            </a:r>
            <a:r>
              <a:rPr lang="en-US" dirty="0"/>
              <a:t> 935 (5th Cir. 1983)</a:t>
            </a:r>
            <a:endParaRPr lang="en-US" i="1" dirty="0"/>
          </a:p>
        </p:txBody>
      </p:sp>
      <p:sp>
        <p:nvSpPr>
          <p:cNvPr id="3" name="Content Placeholder 2"/>
          <p:cNvSpPr>
            <a:spLocks noGrp="1"/>
          </p:cNvSpPr>
          <p:nvPr>
            <p:ph idx="1"/>
          </p:nvPr>
        </p:nvSpPr>
        <p:spPr/>
        <p:txBody>
          <a:bodyPr>
            <a:normAutofit/>
          </a:bodyPr>
          <a:lstStyle/>
          <a:p>
            <a:r>
              <a:rPr lang="en-US" dirty="0"/>
              <a:t>Bankruptcy Court and District Court approved a compromise and sale agreement between the </a:t>
            </a:r>
            <a:r>
              <a:rPr lang="en-US" dirty="0" err="1"/>
              <a:t>Braniff</a:t>
            </a:r>
            <a:r>
              <a:rPr lang="en-US" dirty="0"/>
              <a:t> and its creditors.  The global agreement provided for the sale of </a:t>
            </a:r>
            <a:r>
              <a:rPr lang="en-US" dirty="0" err="1"/>
              <a:t>Braniff’s</a:t>
            </a:r>
            <a:r>
              <a:rPr lang="en-US" dirty="0"/>
              <a:t> assets and included provisions which dictated terms of any proposed plan, required the secured creditor to vote their deficiency claim in favor of any reorganization plan approved by the majority of the unsecured creditors, and provided broad releases of claims against </a:t>
            </a:r>
            <a:r>
              <a:rPr lang="en-US" dirty="0" err="1"/>
              <a:t>Brainff</a:t>
            </a:r>
            <a:r>
              <a:rPr lang="en-US" dirty="0"/>
              <a:t>, its secured creditors and its officers and directors. </a:t>
            </a:r>
          </a:p>
          <a:p>
            <a:r>
              <a:rPr lang="en-US" dirty="0"/>
              <a:t>On appeal, the 5</a:t>
            </a:r>
            <a:r>
              <a:rPr lang="en-US" baseline="30000" dirty="0"/>
              <a:t>th</a:t>
            </a:r>
            <a:r>
              <a:rPr lang="en-US" dirty="0"/>
              <a:t> Circuit reversed the lower courts finding that the settlement was not authorized by § 363(b).</a:t>
            </a:r>
          </a:p>
          <a:p>
            <a:pPr lvl="1"/>
            <a:r>
              <a:rPr lang="en-US" dirty="0"/>
              <a:t>The extra terms did not fall into the term “use, sell or lease” and circumvented the requirements of plan confirmation.</a:t>
            </a:r>
          </a:p>
          <a:p>
            <a:pPr lvl="1"/>
            <a:r>
              <a:rPr lang="en-US" dirty="0"/>
              <a:t>The provisions “had the practical effect of dictating some of the terms of any future reorganization” and therefore constituted a </a:t>
            </a:r>
            <a:r>
              <a:rPr lang="en-US" i="1" dirty="0"/>
              <a:t>sub </a:t>
            </a:r>
            <a:r>
              <a:rPr lang="en-US" i="1" dirty="0" err="1"/>
              <a:t>rosa</a:t>
            </a:r>
            <a:r>
              <a:rPr lang="en-US" dirty="0"/>
              <a:t> plan.</a:t>
            </a:r>
          </a:p>
        </p:txBody>
      </p:sp>
    </p:spTree>
    <p:extLst>
      <p:ext uri="{BB962C8B-B14F-4D97-AF65-F5344CB8AC3E}">
        <p14:creationId xmlns:p14="http://schemas.microsoft.com/office/powerpoint/2010/main" val="59120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rushedMetal">
      <a:dk1>
        <a:sysClr val="windowText" lastClr="000000"/>
      </a:dk1>
      <a:lt1>
        <a:sysClr val="window" lastClr="FFFFFF"/>
      </a:lt1>
      <a:dk2>
        <a:srgbClr val="2F333A"/>
      </a:dk2>
      <a:lt2>
        <a:srgbClr val="E4F9F9"/>
      </a:lt2>
      <a:accent1>
        <a:srgbClr val="07CB98"/>
      </a:accent1>
      <a:accent2>
        <a:srgbClr val="5A90D1"/>
      </a:accent2>
      <a:accent3>
        <a:srgbClr val="E6AD1E"/>
      </a:accent3>
      <a:accent4>
        <a:srgbClr val="EA6312"/>
      </a:accent4>
      <a:accent5>
        <a:srgbClr val="8253A9"/>
      </a:accent5>
      <a:accent6>
        <a:srgbClr val="CB274A"/>
      </a:accent6>
      <a:hlink>
        <a:srgbClr val="5A90D1"/>
      </a:hlink>
      <a:folHlink>
        <a:srgbClr val="969696"/>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67B64C2-E5B0-424C-A90A-CEF65ED404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Slate</Template>
  <TotalTime>0</TotalTime>
  <Words>4741</Words>
  <Application>Microsoft Office PowerPoint</Application>
  <PresentationFormat>Widescreen</PresentationFormat>
  <Paragraphs>254</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Calisto MT</vt:lpstr>
      <vt:lpstr>Georgia</vt:lpstr>
      <vt:lpstr>Trebuchet MS</vt:lpstr>
      <vt:lpstr>Wingdings 2</vt:lpstr>
      <vt:lpstr>Slate</vt:lpstr>
      <vt:lpstr>Structured Dismissals</vt:lpstr>
      <vt:lpstr>Traditional Conclusions of Chapter 11 Cases</vt:lpstr>
      <vt:lpstr>What is a Structured Dismissal?</vt:lpstr>
      <vt:lpstr>What is a Structured Conversion?</vt:lpstr>
      <vt:lpstr>What do you have to do?</vt:lpstr>
      <vt:lpstr>Circuit Decisions and Circuit Splits</vt:lpstr>
      <vt:lpstr>In re AWECO, Inc., 725 F.2d 293 (5th Cir. 1984)</vt:lpstr>
      <vt:lpstr>In re Iridium Operating LLC, 478 F.3d 452 (2nd Cir. 2007)</vt:lpstr>
      <vt:lpstr>In re Braniff, 700 F.2d 935 (5th Cir. 1983)</vt:lpstr>
      <vt:lpstr>In re Jevic Holding Corp., 787 F.3d 173 (3rd Cir. 2015)</vt:lpstr>
      <vt:lpstr>In re Jevic Holding Corp. (Cont.)</vt:lpstr>
      <vt:lpstr>In re Jevic Holding Corp. (Cont.)</vt:lpstr>
      <vt:lpstr>In re Jevic Holding Corp. (Cont.)</vt:lpstr>
      <vt:lpstr>In re Jevic Holding Corp. (Cont.)</vt:lpstr>
      <vt:lpstr>In re Jevic Holding Corp. (Cont.)</vt:lpstr>
      <vt:lpstr>In re Jevic Holding Corp. (Cont.)</vt:lpstr>
      <vt:lpstr>In re Jevic Holding Corp. (Cont.)</vt:lpstr>
      <vt:lpstr>Lower Court Cases Approving  Structured Dismissals</vt:lpstr>
      <vt:lpstr>Lower Court Cases Approving  Structured Dismissals (Cont.)</vt:lpstr>
      <vt:lpstr>Lower Court Cases Approving  Structured Dismissals (Cont.)</vt:lpstr>
      <vt:lpstr>Structured Dismissal v. Filing a Plan – Fact Pattern</vt:lpstr>
      <vt:lpstr>Dismissal v. Plan – Fact Pattern (Cont.)</vt:lpstr>
      <vt:lpstr>Dismissal v. Plan – Fact Pattern (Cont.)</vt:lpstr>
      <vt:lpstr>Dismissal v. Plan – Proposed Settlement</vt:lpstr>
      <vt:lpstr>Dismissal v. Plan – Proposed Settlement (Cont.)</vt:lpstr>
      <vt:lpstr>What are some objections to approval of the settlement?</vt:lpstr>
      <vt:lpstr>What are the arguments could be made under §§ 1129 or 1112 to support approval?</vt:lpstr>
      <vt:lpstr>What equitable arguments could be made to support approval of the settlement?</vt:lpstr>
      <vt:lpstr>GI Joe Fact Pattern</vt:lpstr>
      <vt:lpstr>GI Joe Fact Pattern (Cont.)</vt:lpstr>
      <vt:lpstr>GI Joe Fact Pattern (Cont.)</vt:lpstr>
      <vt:lpstr>GI Joe Fact Pattern (Cont.)</vt:lpstr>
      <vt:lpstr>Questions</vt:lpstr>
      <vt:lpstr>Questions</vt:lpstr>
      <vt:lpstr>Questions</vt:lpstr>
      <vt:lpstr>Chapter 13 Absolute Right to Dismiss 11 U.S.C § 1307 (b) </vt:lpstr>
      <vt:lpstr>Chapter 13 Hypothetical</vt:lpstr>
      <vt:lpstr>Can the Debtors voluntarily dismiss their case if: </vt:lpstr>
      <vt:lpstr>Considerations on a case by case basis</vt:lpstr>
      <vt:lpstr>Structured Dismissal in Chapter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2016-11-02T19:20:54Z</dcterms:created>
  <dcterms:modified xsi:type="dcterms:W3CDTF">2016-11-15T19:13:56Z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TC030309819991</vt:lpwstr>
  </property>
</Properties>
</file>